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3"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9" name="副標題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標題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zh-TW" altLang="en-US" smtClean="0"/>
              <a:t>按一下以編輯母片標題樣式</a:t>
            </a:r>
            <a:endParaRPr kumimoji="0" lang="en-US"/>
          </a:p>
        </p:txBody>
      </p:sp>
      <p:cxnSp>
        <p:nvCxnSpPr>
          <p:cNvPr id="8" name="直線接點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橢圓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日期版面配置區 14"/>
          <p:cNvSpPr>
            <a:spLocks noGrp="1"/>
          </p:cNvSpPr>
          <p:nvPr>
            <p:ph type="dt" sz="half" idx="10"/>
          </p:nvPr>
        </p:nvSpPr>
        <p:spPr/>
        <p:txBody>
          <a:bodyPr/>
          <a:lstStyle/>
          <a:p>
            <a:fld id="{5BBEAD13-0566-4C6C-97E7-55F17F24B09F}" type="datetimeFigureOut">
              <a:rPr lang="zh-TW" altLang="en-US" smtClean="0"/>
              <a:pPr/>
              <a:t>2012/12/16</a:t>
            </a:fld>
            <a:endParaRPr lang="zh-TW" altLang="en-US"/>
          </a:p>
        </p:txBody>
      </p:sp>
      <p:sp>
        <p:nvSpPr>
          <p:cNvPr id="16" name="投影片編號版面配置區 15"/>
          <p:cNvSpPr>
            <a:spLocks noGrp="1"/>
          </p:cNvSpPr>
          <p:nvPr>
            <p:ph type="sldNum" sz="quarter" idx="11"/>
          </p:nvPr>
        </p:nvSpPr>
        <p:spPr/>
        <p:txBody>
          <a:bodyPr/>
          <a:lstStyle/>
          <a:p>
            <a:fld id="{73DA0BB7-265A-403C-9275-D587AB510EDC}" type="slidenum">
              <a:rPr lang="zh-TW" altLang="en-US" smtClean="0"/>
              <a:pPr/>
              <a:t>‹#›</a:t>
            </a:fld>
            <a:endParaRPr lang="zh-TW" altLang="en-US"/>
          </a:p>
        </p:txBody>
      </p:sp>
      <p:sp>
        <p:nvSpPr>
          <p:cNvPr id="17" name="頁尾版面配置區 16"/>
          <p:cNvSpPr>
            <a:spLocks noGrp="1"/>
          </p:cNvSpPr>
          <p:nvPr>
            <p:ph type="ftr" sz="quarter" idx="12"/>
          </p:nvPr>
        </p:nvSpPr>
        <p:spPr/>
        <p:txBody>
          <a:bodyPr/>
          <a:lstStyle/>
          <a:p>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2012/12/16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2012/12/16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9" name="內容版面配置區 8"/>
          <p:cNvSpPr>
            <a:spLocks noGrp="1"/>
          </p:cNvSpPr>
          <p:nvPr>
            <p:ph idx="1"/>
          </p:nvPr>
        </p:nvSpPr>
        <p:spPr>
          <a:xfrm>
            <a:off x="457200" y="1524000"/>
            <a:ext cx="8229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4" name="日期版面配置區 13"/>
          <p:cNvSpPr>
            <a:spLocks noGrp="1"/>
          </p:cNvSpPr>
          <p:nvPr>
            <p:ph type="dt" sz="half" idx="14"/>
          </p:nvPr>
        </p:nvSpPr>
        <p:spPr/>
        <p:txBody>
          <a:bodyPr/>
          <a:lstStyle/>
          <a:p>
            <a:fld id="{5BBEAD13-0566-4C6C-97E7-55F17F24B09F}" type="datetimeFigureOut">
              <a:rPr lang="zh-TW" altLang="en-US" smtClean="0"/>
              <a:pPr/>
              <a:t>2012/12/16</a:t>
            </a:fld>
            <a:endParaRPr lang="zh-TW" altLang="en-US"/>
          </a:p>
        </p:txBody>
      </p:sp>
      <p:sp>
        <p:nvSpPr>
          <p:cNvPr id="15" name="投影片編號版面配置區 14"/>
          <p:cNvSpPr>
            <a:spLocks noGrp="1"/>
          </p:cNvSpPr>
          <p:nvPr>
            <p:ph type="sldNum" sz="quarter" idx="15"/>
          </p:nvPr>
        </p:nvSpPr>
        <p:spPr/>
        <p:txBody>
          <a:bodyPr/>
          <a:lstStyle>
            <a:lvl1pPr algn="ctr">
              <a:defRPr/>
            </a:lvl1pPr>
          </a:lstStyle>
          <a:p>
            <a:fld id="{73DA0BB7-265A-403C-9275-D587AB510EDC}" type="slidenum">
              <a:rPr lang="zh-TW" altLang="en-US" smtClean="0"/>
              <a:pPr/>
              <a:t>‹#›</a:t>
            </a:fld>
            <a:endParaRPr lang="zh-TW" altLang="en-US"/>
          </a:p>
        </p:txBody>
      </p:sp>
      <p:sp>
        <p:nvSpPr>
          <p:cNvPr id="16" name="頁尾版面配置區 15"/>
          <p:cNvSpPr>
            <a:spLocks noGrp="1"/>
          </p:cNvSpPr>
          <p:nvPr>
            <p:ph type="ftr" sz="quarter" idx="16"/>
          </p:nvPr>
        </p:nvSpPr>
        <p:spPr/>
        <p:txBody>
          <a:bodyPr/>
          <a:lstStyle/>
          <a:p>
            <a:endParaRPr lang="zh-TW" altLang="en-US"/>
          </a:p>
        </p:txBody>
      </p:sp>
      <p:sp>
        <p:nvSpPr>
          <p:cNvPr id="17" name="標題 16"/>
          <p:cNvSpPr>
            <a:spLocks noGrp="1"/>
          </p:cNvSpPr>
          <p:nvPr>
            <p:ph type="title"/>
          </p:nvPr>
        </p:nvSpPr>
        <p:spPr/>
        <p:txBody>
          <a:bodyPr rtlCol="0" anchor="b" anchorCtr="0"/>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p:txBody>
          <a:bodyPr/>
          <a:lstStyle/>
          <a:p>
            <a:fld id="{5BBEAD13-0566-4C6C-97E7-55F17F24B09F}" type="datetimeFigureOut">
              <a:rPr lang="zh-TW" altLang="en-US" smtClean="0"/>
              <a:pPr/>
              <a:t>2012/12/16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2" name="標題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cxnSp>
        <p:nvCxnSpPr>
          <p:cNvPr id="7" name="直線接點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5" name="日期版面配置區 4"/>
          <p:cNvSpPr>
            <a:spLocks noGrp="1"/>
          </p:cNvSpPr>
          <p:nvPr>
            <p:ph type="dt" sz="half" idx="10"/>
          </p:nvPr>
        </p:nvSpPr>
        <p:spPr/>
        <p:txBody>
          <a:bodyPr/>
          <a:lstStyle/>
          <a:p>
            <a:fld id="{5BBEAD13-0566-4C6C-97E7-55F17F24B09F}" type="datetimeFigureOut">
              <a:rPr lang="zh-TW" altLang="en-US" smtClean="0"/>
              <a:pPr/>
              <a:t>2012/12/16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11" name="內容版面配置區 10"/>
          <p:cNvSpPr>
            <a:spLocks noGrp="1"/>
          </p:cNvSpPr>
          <p:nvPr>
            <p:ph sz="half" idx="1"/>
          </p:nvPr>
        </p:nvSpPr>
        <p:spPr>
          <a:xfrm>
            <a:off x="457200" y="1524000"/>
            <a:ext cx="4059936"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524000"/>
            <a:ext cx="4059936"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9" name="投影片編號版面配置區 8"/>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7" name="日期版面配置區 6"/>
          <p:cNvSpPr>
            <a:spLocks noGrp="1"/>
          </p:cNvSpPr>
          <p:nvPr>
            <p:ph type="dt" sz="half" idx="10"/>
          </p:nvPr>
        </p:nvSpPr>
        <p:spPr/>
        <p:txBody>
          <a:bodyPr/>
          <a:lstStyle/>
          <a:p>
            <a:fld id="{5BBEAD13-0566-4C6C-97E7-55F17F24B09F}" type="datetimeFigureOut">
              <a:rPr lang="zh-TW" altLang="en-US" smtClean="0"/>
              <a:pPr/>
              <a:t>2012/12/16</a:t>
            </a:fld>
            <a:endParaRPr lang="zh-TW" altLang="en-US"/>
          </a:p>
        </p:txBody>
      </p:sp>
      <p:sp>
        <p:nvSpPr>
          <p:cNvPr id="3" name="文字版面配置區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32" name="內容版面配置區 31"/>
          <p:cNvSpPr>
            <a:spLocks noGrp="1"/>
          </p:cNvSpPr>
          <p:nvPr>
            <p:ph sz="half" idx="2"/>
          </p:nvPr>
        </p:nvSpPr>
        <p:spPr>
          <a:xfrm>
            <a:off x="457200" y="2201896"/>
            <a:ext cx="4038600" cy="391363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34" name="內容版面配置區 33"/>
          <p:cNvSpPr>
            <a:spLocks noGrp="1"/>
          </p:cNvSpPr>
          <p:nvPr>
            <p:ph sz="quarter" idx="4"/>
          </p:nvPr>
        </p:nvSpPr>
        <p:spPr>
          <a:xfrm>
            <a:off x="4649788" y="2201896"/>
            <a:ext cx="4038600" cy="391363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 name="標題 1"/>
          <p:cNvSpPr>
            <a:spLocks noGrp="1"/>
          </p:cNvSpPr>
          <p:nvPr>
            <p:ph type="title"/>
          </p:nvPr>
        </p:nvSpPr>
        <p:spPr>
          <a:xfrm>
            <a:off x="457200" y="155448"/>
            <a:ext cx="8229600" cy="1143000"/>
          </a:xfrm>
        </p:spPr>
        <p:txBody>
          <a:bodyPr anchor="b" anchorCtr="0"/>
          <a:lstStyle>
            <a:lvl1pPr>
              <a:defRPr/>
            </a:lvl1pPr>
          </a:lstStyle>
          <a:p>
            <a:r>
              <a:rPr kumimoji="0" lang="zh-TW" altLang="en-US" smtClean="0"/>
              <a:t>按一下以編輯母片標題樣式</a:t>
            </a:r>
            <a:endParaRPr kumimoji="0" lang="en-US"/>
          </a:p>
        </p:txBody>
      </p:sp>
      <p:sp>
        <p:nvSpPr>
          <p:cNvPr id="12" name="文字版面配置區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cxnSp>
        <p:nvCxnSpPr>
          <p:cNvPr id="10" name="直線接點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5BBEAD13-0566-4C6C-97E7-55F17F24B09F}" type="datetimeFigureOut">
              <a:rPr lang="zh-TW" altLang="en-US" smtClean="0"/>
              <a:pPr/>
              <a:t>2012/12/16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pPr/>
              <a:t>2012/12/16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9" name="內容版面配置區 28"/>
          <p:cNvSpPr>
            <a:spLocks noGrp="1"/>
          </p:cNvSpPr>
          <p:nvPr>
            <p:ph sz="quarter" idx="1"/>
          </p:nvPr>
        </p:nvSpPr>
        <p:spPr>
          <a:xfrm>
            <a:off x="457200" y="457200"/>
            <a:ext cx="6248400" cy="5715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3" name="文字版面配置區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31" name="標題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TW" altLang="en-US" smtClean="0"/>
              <a:t>按一下以編輯母片標題樣式</a:t>
            </a:r>
            <a:endParaRPr kumimoji="0" lang="en-US"/>
          </a:p>
        </p:txBody>
      </p:sp>
      <p:sp>
        <p:nvSpPr>
          <p:cNvPr id="8" name="日期版面配置區 7"/>
          <p:cNvSpPr>
            <a:spLocks noGrp="1"/>
          </p:cNvSpPr>
          <p:nvPr>
            <p:ph type="dt" sz="half" idx="14"/>
          </p:nvPr>
        </p:nvSpPr>
        <p:spPr/>
        <p:txBody>
          <a:bodyPr/>
          <a:lstStyle/>
          <a:p>
            <a:fld id="{5BBEAD13-0566-4C6C-97E7-55F17F24B09F}" type="datetimeFigureOut">
              <a:rPr lang="zh-TW" altLang="en-US" smtClean="0"/>
              <a:pPr/>
              <a:t>2012/12/16</a:t>
            </a:fld>
            <a:endParaRPr lang="zh-TW" altLang="en-US"/>
          </a:p>
        </p:txBody>
      </p:sp>
      <p:sp>
        <p:nvSpPr>
          <p:cNvPr id="9" name="投影片編號版面配置區 8"/>
          <p:cNvSpPr>
            <a:spLocks noGrp="1"/>
          </p:cNvSpPr>
          <p:nvPr>
            <p:ph type="sldNum" sz="quarter" idx="15"/>
          </p:nvPr>
        </p:nvSpPr>
        <p:spPr/>
        <p:txBody>
          <a:bodyPr/>
          <a:lstStyle/>
          <a:p>
            <a:fld id="{73DA0BB7-265A-403C-9275-D587AB510EDC}" type="slidenum">
              <a:rPr lang="zh-TW" altLang="en-US" smtClean="0"/>
              <a:pPr/>
              <a:t>‹#›</a:t>
            </a:fld>
            <a:endParaRPr lang="zh-TW" altLang="en-US"/>
          </a:p>
        </p:txBody>
      </p:sp>
      <p:sp>
        <p:nvSpPr>
          <p:cNvPr id="10" name="頁尾版面配置區 9"/>
          <p:cNvSpPr>
            <a:spLocks noGrp="1"/>
          </p:cNvSpPr>
          <p:nvPr>
            <p:ph type="ftr" sz="quarter" idx="16"/>
          </p:nvPr>
        </p:nvSpPr>
        <p:spPr/>
        <p:txBody>
          <a:bodyPr/>
          <a:lstStyle/>
          <a:p>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8" name="日期版面配置區 7"/>
          <p:cNvSpPr>
            <a:spLocks noGrp="1"/>
          </p:cNvSpPr>
          <p:nvPr>
            <p:ph type="dt" sz="half" idx="10"/>
          </p:nvPr>
        </p:nvSpPr>
        <p:spPr/>
        <p:txBody>
          <a:bodyPr/>
          <a:lstStyle/>
          <a:p>
            <a:fld id="{5BBEAD13-0566-4C6C-97E7-55F17F24B09F}" type="datetimeFigureOut">
              <a:rPr lang="zh-TW" altLang="en-US" smtClean="0"/>
              <a:pPr/>
              <a:t>2012/12/16</a:t>
            </a:fld>
            <a:endParaRPr lang="zh-TW" altLang="en-US"/>
          </a:p>
        </p:txBody>
      </p:sp>
      <p:sp>
        <p:nvSpPr>
          <p:cNvPr id="9" name="投影片編號版面配置區 8"/>
          <p:cNvSpPr>
            <a:spLocks noGrp="1"/>
          </p:cNvSpPr>
          <p:nvPr>
            <p:ph type="sldNum" sz="quarter" idx="11"/>
          </p:nvPr>
        </p:nvSpPr>
        <p:spPr/>
        <p:txBody>
          <a:bodyPr/>
          <a:lstStyle/>
          <a:p>
            <a:fld id="{73DA0BB7-265A-403C-9275-D587AB510EDC}" type="slidenum">
              <a:rPr lang="zh-TW" altLang="en-US" smtClean="0"/>
              <a:pPr/>
              <a:t>‹#›</a:t>
            </a:fld>
            <a:endParaRPr lang="zh-TW" altLang="en-US"/>
          </a:p>
        </p:txBody>
      </p:sp>
      <p:sp>
        <p:nvSpPr>
          <p:cNvPr id="10" name="頁尾版面配置區 9"/>
          <p:cNvSpPr>
            <a:spLocks noGrp="1"/>
          </p:cNvSpPr>
          <p:nvPr>
            <p:ph type="ftr" sz="quarter" idx="12"/>
          </p:nvPr>
        </p:nvSpPr>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文字版面配置區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BEAD13-0566-4C6C-97E7-55F17F24B09F}" type="datetimeFigureOut">
              <a:rPr lang="zh-TW" altLang="en-US" smtClean="0"/>
              <a:pPr/>
              <a:t>2012/12/16</a:t>
            </a:fld>
            <a:endParaRPr lang="zh-TW" altLang="en-US"/>
          </a:p>
        </p:txBody>
      </p:sp>
      <p:sp>
        <p:nvSpPr>
          <p:cNvPr id="10" name="頁尾版面配置區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zh-TW" altLang="en-US"/>
          </a:p>
        </p:txBody>
      </p:sp>
      <p:sp>
        <p:nvSpPr>
          <p:cNvPr id="22" name="投影片編號版面配置區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3DA0BB7-265A-403C-9275-D587AB510EDC}" type="slidenum">
              <a:rPr lang="zh-TW" altLang="en-US" smtClean="0"/>
              <a:pPr/>
              <a:t>‹#›</a:t>
            </a:fld>
            <a:endParaRPr lang="zh-TW" altLang="en-US"/>
          </a:p>
        </p:txBody>
      </p:sp>
      <p:sp>
        <p:nvSpPr>
          <p:cNvPr id="5" name="標題版面配置區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zh-TW" altLang="en-US" smtClean="0"/>
              <a:t>按一下以編輯母片標題樣式</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lstStyle/>
          <a:p>
            <a:r>
              <a:rPr lang="zh-TW" altLang="en-US" sz="2800" b="1" dirty="0" smtClean="0">
                <a:solidFill>
                  <a:schemeClr val="tx1"/>
                </a:solidFill>
              </a:rPr>
              <a:t>文化大學法律系教授      許惠峰</a:t>
            </a:r>
            <a:endParaRPr lang="zh-TW" altLang="en-US" sz="2800" b="1" dirty="0">
              <a:solidFill>
                <a:schemeClr val="tx1"/>
              </a:solidFill>
            </a:endParaRPr>
          </a:p>
        </p:txBody>
      </p:sp>
      <p:sp>
        <p:nvSpPr>
          <p:cNvPr id="2" name="標題 1"/>
          <p:cNvSpPr>
            <a:spLocks noGrp="1"/>
          </p:cNvSpPr>
          <p:nvPr>
            <p:ph type="ctrTitle"/>
          </p:nvPr>
        </p:nvSpPr>
        <p:spPr/>
        <p:txBody>
          <a:bodyPr/>
          <a:lstStyle/>
          <a:p>
            <a:r>
              <a:rPr lang="zh-TW" altLang="en-US" dirty="0" smtClean="0"/>
              <a:t>個人資料保護法解析</a:t>
            </a:r>
            <a:endParaRPr lang="zh-TW"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836712"/>
            <a:ext cx="8229600" cy="5688632"/>
          </a:xfrm>
        </p:spPr>
        <p:txBody>
          <a:bodyPr/>
          <a:lstStyle/>
          <a:p>
            <a:r>
              <a:rPr lang="zh-TW" altLang="en-US" dirty="0" smtClean="0"/>
              <a:t>（八）問題</a:t>
            </a:r>
            <a:endParaRPr lang="en-US" altLang="zh-TW" b="1" dirty="0" smtClean="0"/>
          </a:p>
          <a:p>
            <a:pPr>
              <a:buNone/>
            </a:pPr>
            <a:r>
              <a:rPr lang="zh-TW" altLang="en-US" dirty="0" smtClean="0"/>
              <a:t>  </a:t>
            </a:r>
            <a:endParaRPr lang="en-US" altLang="zh-TW" dirty="0" smtClean="0"/>
          </a:p>
          <a:p>
            <a:pPr>
              <a:buNone/>
            </a:pPr>
            <a:r>
              <a:rPr lang="zh-TW" altLang="en-US" b="1" dirty="0" smtClean="0"/>
              <a:t>    </a:t>
            </a:r>
            <a:r>
              <a:rPr lang="en-US" altLang="zh-TW" b="1" dirty="0" smtClean="0"/>
              <a:t>Q</a:t>
            </a:r>
            <a:r>
              <a:rPr lang="zh-TW" altLang="en-US" b="1" dirty="0" smtClean="0"/>
              <a:t>：個資法施行後，公務機關不得將個資提供予非公務機關（如廟宇），作為發放敬老金使用？</a:t>
            </a:r>
            <a:endParaRPr lang="en-US" altLang="zh-TW" b="1" dirty="0" smtClean="0"/>
          </a:p>
          <a:p>
            <a:pPr>
              <a:buNone/>
            </a:pPr>
            <a:endParaRPr lang="en-US" altLang="zh-TW" b="1" dirty="0" smtClean="0"/>
          </a:p>
          <a:p>
            <a:pPr>
              <a:buNone/>
            </a:pPr>
            <a:r>
              <a:rPr lang="zh-TW" altLang="en-US" b="1" dirty="0" smtClean="0"/>
              <a:t>     </a:t>
            </a:r>
            <a:r>
              <a:rPr lang="en-US" altLang="zh-TW" b="1" dirty="0" smtClean="0"/>
              <a:t>A</a:t>
            </a:r>
            <a:r>
              <a:rPr lang="zh-TW" altLang="en-US" b="1" dirty="0" smtClean="0"/>
              <a:t>：</a:t>
            </a:r>
            <a:r>
              <a:rPr lang="zh-TW" altLang="en-US" dirty="0" smtClean="0">
                <a:solidFill>
                  <a:schemeClr val="bg1">
                    <a:lumMod val="95000"/>
                    <a:lumOff val="5000"/>
                  </a:schemeClr>
                </a:solidFill>
              </a:rPr>
              <a:t>個資法並未規範公務機關一律不得利用個人資料，例如：縣市政府為使轄區內慈善團體（如廟宇）等發放敬老金，</a:t>
            </a:r>
            <a:r>
              <a:rPr lang="zh-TW" altLang="en-US" b="1" dirty="0" smtClean="0">
                <a:solidFill>
                  <a:schemeClr val="accent6">
                    <a:lumMod val="50000"/>
                  </a:schemeClr>
                </a:solidFill>
              </a:rPr>
              <a:t>為增進公共利益，或有利於當事人權益時</a:t>
            </a:r>
            <a:r>
              <a:rPr lang="zh-TW" altLang="en-US" dirty="0" smtClean="0">
                <a:solidFill>
                  <a:schemeClr val="bg1">
                    <a:lumMod val="95000"/>
                    <a:lumOff val="5000"/>
                  </a:schemeClr>
                </a:solidFill>
              </a:rPr>
              <a:t>，例如單純係提供慈善團體按符合資格之老人名冊發放敬老金使用，即可認為屬於</a:t>
            </a:r>
            <a:r>
              <a:rPr lang="zh-TW" altLang="en-US" b="1" dirty="0" smtClean="0">
                <a:solidFill>
                  <a:schemeClr val="accent6">
                    <a:lumMod val="50000"/>
                  </a:schemeClr>
                </a:solidFill>
              </a:rPr>
              <a:t>個資法第</a:t>
            </a:r>
            <a:r>
              <a:rPr lang="en-US" altLang="zh-TW" b="1" dirty="0" smtClean="0">
                <a:solidFill>
                  <a:schemeClr val="accent6">
                    <a:lumMod val="50000"/>
                  </a:schemeClr>
                </a:solidFill>
              </a:rPr>
              <a:t>16</a:t>
            </a:r>
            <a:r>
              <a:rPr lang="zh-TW" altLang="en-US" b="1" dirty="0" smtClean="0">
                <a:solidFill>
                  <a:schemeClr val="accent6">
                    <a:lumMod val="50000"/>
                  </a:schemeClr>
                </a:solidFill>
              </a:rPr>
              <a:t>條但書</a:t>
            </a:r>
            <a:r>
              <a:rPr lang="zh-TW" altLang="en-US" dirty="0" smtClean="0">
                <a:solidFill>
                  <a:schemeClr val="bg1">
                    <a:lumMod val="95000"/>
                    <a:lumOff val="5000"/>
                  </a:schemeClr>
                </a:solidFill>
              </a:rPr>
              <a:t>特定目的外之利用。</a:t>
            </a:r>
            <a:endParaRPr lang="en-US" altLang="zh-TW" b="1" dirty="0" smtClean="0">
              <a:solidFill>
                <a:schemeClr val="bg1">
                  <a:lumMod val="95000"/>
                  <a:lumOff val="5000"/>
                </a:schemeClr>
              </a:solidFill>
            </a:endParaRPr>
          </a:p>
          <a:p>
            <a:endParaRPr lang="zh-TW" altLang="en-US" dirty="0"/>
          </a:p>
        </p:txBody>
      </p:sp>
      <p:sp>
        <p:nvSpPr>
          <p:cNvPr id="3" name="標題 2"/>
          <p:cNvSpPr>
            <a:spLocks noGrp="1"/>
          </p:cNvSpPr>
          <p:nvPr>
            <p:ph type="title"/>
          </p:nvPr>
        </p:nvSpPr>
        <p:spPr>
          <a:xfrm>
            <a:off x="457200" y="152400"/>
            <a:ext cx="8229600" cy="612304"/>
          </a:xfrm>
        </p:spPr>
        <p:txBody>
          <a:bodyPr>
            <a:normAutofit fontScale="90000"/>
          </a:bodyPr>
          <a:lstStyle/>
          <a:p>
            <a:r>
              <a:rPr lang="zh-TW" altLang="en-US" dirty="0" smtClean="0"/>
              <a:t>一、問題提出</a:t>
            </a:r>
            <a:endParaRPr lang="zh-TW"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124744"/>
            <a:ext cx="8229600" cy="5256584"/>
          </a:xfrm>
        </p:spPr>
        <p:txBody>
          <a:bodyPr>
            <a:normAutofit/>
          </a:bodyPr>
          <a:lstStyle/>
          <a:p>
            <a:r>
              <a:rPr lang="zh-TW" altLang="en-US" dirty="0" smtClean="0"/>
              <a:t>（九）問題</a:t>
            </a:r>
            <a:endParaRPr lang="en-US" altLang="zh-TW" dirty="0" smtClean="0"/>
          </a:p>
          <a:p>
            <a:pPr>
              <a:buNone/>
            </a:pPr>
            <a:r>
              <a:rPr lang="zh-TW" altLang="en-US" dirty="0" smtClean="0"/>
              <a:t>    </a:t>
            </a:r>
            <a:r>
              <a:rPr lang="en-US" altLang="zh-TW" dirty="0" smtClean="0"/>
              <a:t>Q</a:t>
            </a:r>
            <a:r>
              <a:rPr lang="zh-TW" altLang="en-US" dirty="0" smtClean="0"/>
              <a:t>：</a:t>
            </a:r>
            <a:r>
              <a:rPr lang="zh-TW" altLang="en-US" b="1" dirty="0" smtClean="0"/>
              <a:t>郵務人員於住宅一樓門首張貼郵務送達通知書中所記載事項，是否已危害個人資料保護之法律</a:t>
            </a:r>
            <a:r>
              <a:rPr lang="en-US" altLang="zh-TW" b="1" dirty="0" smtClean="0"/>
              <a:t>?</a:t>
            </a:r>
          </a:p>
          <a:p>
            <a:pPr>
              <a:buNone/>
            </a:pPr>
            <a:endParaRPr lang="en-US" altLang="zh-TW" b="1" dirty="0" smtClean="0"/>
          </a:p>
          <a:p>
            <a:pPr>
              <a:buNone/>
            </a:pPr>
            <a:r>
              <a:rPr lang="zh-TW" altLang="en-US" b="1" dirty="0" smtClean="0"/>
              <a:t>     </a:t>
            </a:r>
            <a:r>
              <a:rPr lang="en-US" altLang="zh-TW" b="1" dirty="0" smtClean="0"/>
              <a:t>A</a:t>
            </a:r>
            <a:r>
              <a:rPr lang="zh-TW" altLang="en-US" b="1" dirty="0" smtClean="0"/>
              <a:t>：</a:t>
            </a:r>
            <a:r>
              <a:rPr lang="zh-TW" altLang="en-US" dirty="0" smtClean="0"/>
              <a:t>查送達通知書之黏貼，係發生寄存送達法律效力 之要件之一，而記載姓名，係為特定送達對象，記載地址則為確認應受送達處所，</a:t>
            </a:r>
            <a:r>
              <a:rPr lang="zh-TW" altLang="en-US" b="1" dirty="0" smtClean="0">
                <a:solidFill>
                  <a:schemeClr val="accent6">
                    <a:lumMod val="50000"/>
                  </a:schemeClr>
                </a:solidFill>
              </a:rPr>
              <a:t>二者均為保障人民依正當法律程序受合法通知之權利所必須</a:t>
            </a:r>
            <a:r>
              <a:rPr lang="zh-TW" altLang="en-US" dirty="0" smtClean="0"/>
              <a:t>。又該送達程序係行政程序法第 </a:t>
            </a:r>
            <a:r>
              <a:rPr lang="en-US" altLang="zh-TW" dirty="0" smtClean="0"/>
              <a:t>72 </a:t>
            </a:r>
            <a:r>
              <a:rPr lang="zh-TW" altLang="en-US" dirty="0" smtClean="0"/>
              <a:t>條、第 </a:t>
            </a:r>
            <a:r>
              <a:rPr lang="en-US" altLang="zh-TW" dirty="0" smtClean="0"/>
              <a:t>73 </a:t>
            </a:r>
            <a:r>
              <a:rPr lang="zh-TW" altLang="en-US" dirty="0" smtClean="0"/>
              <a:t>條及第 </a:t>
            </a:r>
            <a:r>
              <a:rPr lang="en-US" altLang="zh-TW" dirty="0" smtClean="0"/>
              <a:t>74 </a:t>
            </a:r>
            <a:r>
              <a:rPr lang="zh-TW" altLang="en-US" dirty="0" smtClean="0"/>
              <a:t>條明文規定，係依法律之行為，並已權衡當事人權益保障，故難認有侵害個人資料保護之情形。</a:t>
            </a:r>
            <a:endParaRPr lang="zh-TW" altLang="en-US" dirty="0"/>
          </a:p>
        </p:txBody>
      </p:sp>
      <p:sp>
        <p:nvSpPr>
          <p:cNvPr id="3" name="標題 2"/>
          <p:cNvSpPr>
            <a:spLocks noGrp="1"/>
          </p:cNvSpPr>
          <p:nvPr>
            <p:ph type="title"/>
          </p:nvPr>
        </p:nvSpPr>
        <p:spPr>
          <a:xfrm>
            <a:off x="457200" y="152400"/>
            <a:ext cx="8229600" cy="900336"/>
          </a:xfrm>
        </p:spPr>
        <p:txBody>
          <a:bodyPr/>
          <a:lstStyle/>
          <a:p>
            <a:r>
              <a:rPr lang="zh-TW" altLang="en-US" dirty="0" smtClean="0"/>
              <a:t>一、問題提出</a:t>
            </a:r>
            <a:endParaRPr lang="zh-TW"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052736"/>
            <a:ext cx="8229600" cy="5400600"/>
          </a:xfrm>
        </p:spPr>
        <p:txBody>
          <a:bodyPr/>
          <a:lstStyle/>
          <a:p>
            <a:r>
              <a:rPr lang="zh-TW" altLang="en-US" dirty="0" smtClean="0"/>
              <a:t>（十）問題</a:t>
            </a:r>
            <a:endParaRPr lang="en-US" altLang="zh-TW" dirty="0" smtClean="0"/>
          </a:p>
          <a:p>
            <a:pPr>
              <a:buNone/>
            </a:pPr>
            <a:r>
              <a:rPr lang="zh-TW" altLang="en-US" dirty="0" smtClean="0"/>
              <a:t>    </a:t>
            </a:r>
            <a:r>
              <a:rPr lang="en-US" altLang="zh-TW" dirty="0" smtClean="0"/>
              <a:t>Q</a:t>
            </a:r>
            <a:r>
              <a:rPr lang="zh-TW" altLang="en-US" dirty="0" smtClean="0"/>
              <a:t>：公司大樓監視器拍攝的畫面，算不算「個人資  料」？</a:t>
            </a:r>
            <a:endParaRPr lang="en-US" altLang="zh-TW" dirty="0" smtClean="0"/>
          </a:p>
          <a:p>
            <a:pPr>
              <a:buNone/>
            </a:pPr>
            <a:endParaRPr lang="en-US" altLang="zh-TW" dirty="0" smtClean="0"/>
          </a:p>
          <a:p>
            <a:pPr>
              <a:buNone/>
            </a:pPr>
            <a:r>
              <a:rPr lang="zh-TW" altLang="en-US" dirty="0" smtClean="0"/>
              <a:t>     </a:t>
            </a:r>
            <a:r>
              <a:rPr lang="en-US" altLang="zh-TW" dirty="0" smtClean="0"/>
              <a:t>A</a:t>
            </a:r>
            <a:r>
              <a:rPr lang="zh-TW" altLang="en-US" dirty="0" smtClean="0"/>
              <a:t>：</a:t>
            </a:r>
            <a:r>
              <a:rPr lang="zh-TW" altLang="en-US" dirty="0" smtClean="0">
                <a:solidFill>
                  <a:schemeClr val="bg1"/>
                </a:solidFill>
              </a:rPr>
              <a:t>如果僅是畫面、聲音，而沒有其他資訊，對不認識的人來說，光看到照片或畫面無法知道畫面中的主角是誰。假設，要花費很多時間、費用，才能比對出影中人身份，即不構成「間接識別」，即非「個人資料」。</a:t>
            </a:r>
            <a:r>
              <a:rPr lang="zh-TW" altLang="en-US" b="1" dirty="0" smtClean="0">
                <a:solidFill>
                  <a:schemeClr val="accent6">
                    <a:lumMod val="50000"/>
                  </a:schemeClr>
                </a:solidFill>
              </a:rPr>
              <a:t>（個人資料保護法施行細則第</a:t>
            </a:r>
            <a:r>
              <a:rPr lang="en-US" altLang="zh-TW" b="1" dirty="0" smtClean="0">
                <a:solidFill>
                  <a:schemeClr val="accent6">
                    <a:lumMod val="50000"/>
                  </a:schemeClr>
                </a:solidFill>
              </a:rPr>
              <a:t>3</a:t>
            </a:r>
            <a:r>
              <a:rPr lang="zh-TW" altLang="en-US" b="1" dirty="0" smtClean="0">
                <a:solidFill>
                  <a:schemeClr val="accent6">
                    <a:lumMod val="50000"/>
                  </a:schemeClr>
                </a:solidFill>
              </a:rPr>
              <a:t>條）</a:t>
            </a:r>
            <a:endParaRPr lang="en-US" altLang="zh-TW" b="1" dirty="0" smtClean="0">
              <a:solidFill>
                <a:schemeClr val="accent6">
                  <a:lumMod val="50000"/>
                </a:schemeClr>
              </a:solidFill>
            </a:endParaRPr>
          </a:p>
        </p:txBody>
      </p:sp>
      <p:sp>
        <p:nvSpPr>
          <p:cNvPr id="3" name="標題 2"/>
          <p:cNvSpPr>
            <a:spLocks noGrp="1"/>
          </p:cNvSpPr>
          <p:nvPr>
            <p:ph type="title"/>
          </p:nvPr>
        </p:nvSpPr>
        <p:spPr>
          <a:xfrm>
            <a:off x="457200" y="152400"/>
            <a:ext cx="8229600" cy="828328"/>
          </a:xfrm>
        </p:spPr>
        <p:txBody>
          <a:bodyPr/>
          <a:lstStyle/>
          <a:p>
            <a:r>
              <a:rPr lang="zh-TW" altLang="en-US" dirty="0" smtClean="0"/>
              <a:t>一、問題提出</a:t>
            </a:r>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052736"/>
            <a:ext cx="8229600" cy="5256584"/>
          </a:xfrm>
        </p:spPr>
        <p:txBody>
          <a:bodyPr/>
          <a:lstStyle/>
          <a:p>
            <a:pPr marL="514350" indent="-514350">
              <a:buFont typeface="+mj-lt"/>
              <a:buAutoNum type="arabicParenR"/>
            </a:pPr>
            <a:r>
              <a:rPr lang="zh-TW" altLang="zh-TW" b="1" dirty="0" smtClean="0">
                <a:solidFill>
                  <a:schemeClr val="bg1"/>
                </a:solidFill>
              </a:rPr>
              <a:t>擴大保護客體及名稱之修正</a:t>
            </a:r>
            <a:endParaRPr lang="en-US" altLang="zh-TW" b="1" dirty="0" smtClean="0">
              <a:solidFill>
                <a:schemeClr val="bg1"/>
              </a:solidFill>
            </a:endParaRPr>
          </a:p>
          <a:p>
            <a:pPr marL="514350" indent="-514350">
              <a:buNone/>
            </a:pPr>
            <a:endParaRPr lang="en-US" altLang="zh-TW" dirty="0" smtClean="0"/>
          </a:p>
          <a:p>
            <a:pPr marL="514350" indent="-514350">
              <a:buNone/>
            </a:pPr>
            <a:r>
              <a:rPr lang="zh-TW" altLang="en-US" dirty="0" smtClean="0"/>
              <a:t>              </a:t>
            </a:r>
            <a:r>
              <a:rPr lang="zh-TW" altLang="zh-TW" dirty="0" smtClean="0"/>
              <a:t>為落實對個人資料之保護，將保護客體予以擴大，不再以經電腦處理之個人資料為限，人工蒐集、處理之個人資料，亦適用之（新法第</a:t>
            </a:r>
            <a:r>
              <a:rPr lang="en-US" altLang="zh-TW" dirty="0" smtClean="0"/>
              <a:t>2</a:t>
            </a:r>
            <a:r>
              <a:rPr lang="zh-TW" altLang="zh-TW" dirty="0" smtClean="0"/>
              <a:t>條第</a:t>
            </a:r>
            <a:r>
              <a:rPr lang="en-US" altLang="zh-TW" dirty="0" smtClean="0"/>
              <a:t>2</a:t>
            </a:r>
            <a:r>
              <a:rPr lang="zh-TW" altLang="zh-TW" dirty="0" smtClean="0"/>
              <a:t>款及第</a:t>
            </a:r>
            <a:r>
              <a:rPr lang="en-US" altLang="zh-TW" dirty="0" smtClean="0"/>
              <a:t>4</a:t>
            </a:r>
            <a:r>
              <a:rPr lang="zh-TW" altLang="zh-TW" dirty="0" smtClean="0"/>
              <a:t>款）。</a:t>
            </a:r>
            <a:endParaRPr lang="en-US" altLang="zh-TW" dirty="0" smtClean="0"/>
          </a:p>
          <a:p>
            <a:pPr marL="514350" indent="-514350">
              <a:buNone/>
            </a:pPr>
            <a:r>
              <a:rPr lang="zh-TW" altLang="en-US" dirty="0" smtClean="0"/>
              <a:t>              </a:t>
            </a:r>
            <a:r>
              <a:rPr lang="zh-TW" altLang="zh-TW" dirty="0" smtClean="0"/>
              <a:t>因保護客體不再以經電腦處理之個人資料為限，爰將該法名稱修正為「個人資料保護法」。</a:t>
            </a:r>
            <a:endParaRPr lang="en-US" altLang="zh-TW" b="1" dirty="0" smtClean="0"/>
          </a:p>
        </p:txBody>
      </p:sp>
      <p:sp>
        <p:nvSpPr>
          <p:cNvPr id="3" name="標題 2"/>
          <p:cNvSpPr>
            <a:spLocks noGrp="1"/>
          </p:cNvSpPr>
          <p:nvPr>
            <p:ph type="title"/>
          </p:nvPr>
        </p:nvSpPr>
        <p:spPr>
          <a:xfrm>
            <a:off x="457200" y="404664"/>
            <a:ext cx="8229600" cy="1224136"/>
          </a:xfrm>
        </p:spPr>
        <p:txBody>
          <a:bodyPr>
            <a:normAutofit fontScale="90000"/>
          </a:bodyPr>
          <a:lstStyle/>
          <a:p>
            <a:pPr marL="514350" indent="-514350"/>
            <a:r>
              <a:rPr lang="zh-TW" altLang="en-US" sz="4400" dirty="0" smtClean="0"/>
              <a:t>二、</a:t>
            </a:r>
            <a:r>
              <a:rPr lang="zh-TW" altLang="zh-TW" sz="4400" b="1" dirty="0" smtClean="0"/>
              <a:t>個人資料保護法重要內容簡述</a:t>
            </a:r>
            <a:r>
              <a:rPr lang="en-US" altLang="zh-TW" sz="4400" dirty="0" smtClean="0"/>
              <a:t/>
            </a:r>
            <a:br>
              <a:rPr lang="en-US" altLang="zh-TW" sz="4400" dirty="0" smtClean="0"/>
            </a:br>
            <a:endParaRPr lang="en-US" altLang="zh-TW" sz="4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980728"/>
            <a:ext cx="8229600" cy="5472608"/>
          </a:xfrm>
        </p:spPr>
        <p:txBody>
          <a:bodyPr/>
          <a:lstStyle/>
          <a:p>
            <a:pPr marL="514350" indent="-514350">
              <a:buFont typeface="+mj-lt"/>
              <a:buAutoNum type="arabicParenR" startAt="2"/>
            </a:pPr>
            <a:r>
              <a:rPr lang="zh-TW" altLang="zh-TW" sz="3200" b="1" dirty="0" smtClean="0">
                <a:solidFill>
                  <a:schemeClr val="bg1"/>
                </a:solidFill>
              </a:rPr>
              <a:t>擴大適用主體及領域</a:t>
            </a:r>
            <a:endParaRPr lang="en-US" altLang="zh-TW" sz="3200" b="1" dirty="0" smtClean="0">
              <a:solidFill>
                <a:schemeClr val="bg1"/>
              </a:solidFill>
            </a:endParaRPr>
          </a:p>
          <a:p>
            <a:pPr marL="514350" indent="-514350">
              <a:buNone/>
            </a:pPr>
            <a:endParaRPr lang="en-US" altLang="zh-TW" dirty="0" smtClean="0">
              <a:solidFill>
                <a:schemeClr val="bg1"/>
              </a:solidFill>
            </a:endParaRPr>
          </a:p>
          <a:p>
            <a:r>
              <a:rPr lang="en-US" altLang="zh-TW" dirty="0" smtClean="0"/>
              <a:t>(1) </a:t>
            </a:r>
            <a:r>
              <a:rPr lang="zh-TW" altLang="zh-TW" dirty="0" smtClean="0"/>
              <a:t>刪除非公務機關行業別之限制，使任何自然人、法人或其他團體，原則皆須適用新法。</a:t>
            </a:r>
            <a:r>
              <a:rPr lang="zh-TW" altLang="zh-TW" b="1" dirty="0" smtClean="0">
                <a:solidFill>
                  <a:schemeClr val="accent6">
                    <a:lumMod val="50000"/>
                  </a:schemeClr>
                </a:solidFill>
              </a:rPr>
              <a:t>（新法第</a:t>
            </a:r>
            <a:r>
              <a:rPr lang="en-US" altLang="zh-TW" b="1" dirty="0" smtClean="0">
                <a:solidFill>
                  <a:schemeClr val="accent6">
                    <a:lumMod val="50000"/>
                  </a:schemeClr>
                </a:solidFill>
              </a:rPr>
              <a:t>2</a:t>
            </a:r>
            <a:r>
              <a:rPr lang="zh-TW" altLang="zh-TW" b="1" dirty="0" smtClean="0">
                <a:solidFill>
                  <a:schemeClr val="accent6">
                    <a:lumMod val="50000"/>
                  </a:schemeClr>
                </a:solidFill>
              </a:rPr>
              <a:t>條第</a:t>
            </a:r>
            <a:r>
              <a:rPr lang="en-US" altLang="zh-TW" b="1" dirty="0" smtClean="0">
                <a:solidFill>
                  <a:schemeClr val="accent6">
                    <a:lumMod val="50000"/>
                  </a:schemeClr>
                </a:solidFill>
              </a:rPr>
              <a:t>8</a:t>
            </a:r>
            <a:r>
              <a:rPr lang="zh-TW" altLang="zh-TW" b="1" dirty="0" smtClean="0">
                <a:solidFill>
                  <a:schemeClr val="accent6">
                    <a:lumMod val="50000"/>
                  </a:schemeClr>
                </a:solidFill>
              </a:rPr>
              <a:t>款）</a:t>
            </a:r>
          </a:p>
          <a:p>
            <a:r>
              <a:rPr lang="en-US" altLang="zh-TW" dirty="0" smtClean="0"/>
              <a:t>(2) </a:t>
            </a:r>
            <a:r>
              <a:rPr lang="zh-TW" altLang="zh-TW" dirty="0" smtClean="0"/>
              <a:t>公務機關及非公務機關，在中華民國領域外對中華民國人民蒐集、處理或利用個人資料者，亦有新法之適用。</a:t>
            </a:r>
            <a:r>
              <a:rPr lang="zh-TW" altLang="zh-TW" b="1" dirty="0" smtClean="0">
                <a:solidFill>
                  <a:schemeClr val="accent6">
                    <a:lumMod val="50000"/>
                  </a:schemeClr>
                </a:solidFill>
              </a:rPr>
              <a:t>（新法第</a:t>
            </a:r>
            <a:r>
              <a:rPr lang="en-US" altLang="zh-TW" b="1" dirty="0" smtClean="0">
                <a:solidFill>
                  <a:schemeClr val="accent6">
                    <a:lumMod val="50000"/>
                  </a:schemeClr>
                </a:solidFill>
              </a:rPr>
              <a:t>50</a:t>
            </a:r>
            <a:r>
              <a:rPr lang="zh-TW" altLang="zh-TW" b="1" dirty="0" smtClean="0">
                <a:solidFill>
                  <a:schemeClr val="accent6">
                    <a:lumMod val="50000"/>
                  </a:schemeClr>
                </a:solidFill>
              </a:rPr>
              <a:t>條第</a:t>
            </a:r>
            <a:r>
              <a:rPr lang="en-US" altLang="zh-TW" b="1" dirty="0" smtClean="0">
                <a:solidFill>
                  <a:schemeClr val="accent6">
                    <a:lumMod val="50000"/>
                  </a:schemeClr>
                </a:solidFill>
              </a:rPr>
              <a:t>2</a:t>
            </a:r>
            <a:r>
              <a:rPr lang="zh-TW" altLang="zh-TW" b="1" dirty="0" smtClean="0">
                <a:solidFill>
                  <a:schemeClr val="accent6">
                    <a:lumMod val="50000"/>
                  </a:schemeClr>
                </a:solidFill>
              </a:rPr>
              <a:t>項）</a:t>
            </a:r>
            <a:endParaRPr lang="zh-TW" altLang="en-US" b="1" dirty="0">
              <a:solidFill>
                <a:schemeClr val="accent6">
                  <a:lumMod val="50000"/>
                </a:schemeClr>
              </a:solidFill>
            </a:endParaRPr>
          </a:p>
        </p:txBody>
      </p:sp>
      <p:sp>
        <p:nvSpPr>
          <p:cNvPr id="3" name="標題 2"/>
          <p:cNvSpPr>
            <a:spLocks noGrp="1"/>
          </p:cNvSpPr>
          <p:nvPr>
            <p:ph type="title"/>
          </p:nvPr>
        </p:nvSpPr>
        <p:spPr>
          <a:xfrm>
            <a:off x="457200" y="152400"/>
            <a:ext cx="8229600" cy="1332384"/>
          </a:xfrm>
        </p:spPr>
        <p:txBody>
          <a:bodyPr>
            <a:normAutofit/>
          </a:bodyPr>
          <a:lstStyle/>
          <a:p>
            <a:r>
              <a:rPr lang="zh-TW" altLang="en-US" sz="4000" dirty="0" smtClean="0"/>
              <a:t>二、</a:t>
            </a:r>
            <a:r>
              <a:rPr lang="zh-TW" altLang="zh-TW" sz="4000" b="1" dirty="0" smtClean="0"/>
              <a:t>個人資料保護法重要內容簡述</a:t>
            </a:r>
            <a:r>
              <a:rPr lang="en-US" altLang="zh-TW" sz="4000" dirty="0" smtClean="0"/>
              <a:t/>
            </a:r>
            <a:br>
              <a:rPr lang="en-US" altLang="zh-TW" sz="4000" dirty="0" smtClean="0"/>
            </a:br>
            <a:endParaRPr lang="en-US" altLang="zh-TW" sz="4000" b="1" dirty="0" smtClean="0">
              <a:solidFill>
                <a:schemeClr val="accent6">
                  <a:lumMod val="5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124744"/>
            <a:ext cx="8229600" cy="5256584"/>
          </a:xfrm>
        </p:spPr>
        <p:txBody>
          <a:bodyPr>
            <a:normAutofit lnSpcReduction="10000"/>
          </a:bodyPr>
          <a:lstStyle/>
          <a:p>
            <a:pPr marL="514350" indent="-514350">
              <a:buFont typeface="+mj-lt"/>
              <a:buAutoNum type="arabicParenR" startAt="3"/>
            </a:pPr>
            <a:r>
              <a:rPr lang="zh-TW" altLang="zh-TW" b="1" dirty="0" smtClean="0">
                <a:solidFill>
                  <a:schemeClr val="bg1"/>
                </a:solidFill>
              </a:rPr>
              <a:t>不定義主管機關</a:t>
            </a:r>
            <a:endParaRPr lang="en-US" altLang="zh-TW" b="1" dirty="0" smtClean="0">
              <a:solidFill>
                <a:schemeClr val="bg1"/>
              </a:solidFill>
            </a:endParaRPr>
          </a:p>
          <a:p>
            <a:pPr marL="514350" indent="-514350">
              <a:buNone/>
            </a:pPr>
            <a:r>
              <a:rPr lang="zh-TW" altLang="en-US" dirty="0" smtClean="0"/>
              <a:t>              </a:t>
            </a:r>
            <a:r>
              <a:rPr lang="zh-TW" altLang="zh-TW" dirty="0" smtClean="0"/>
              <a:t>法務部僅是該法解釋機關，在不設置中央及地方專責機關前提下，直接於各條文中明定由中央目的事業主管機關或直轄市、縣（市）政府共同辦理。</a:t>
            </a:r>
            <a:endParaRPr lang="en-US" altLang="zh-TW" dirty="0" smtClean="0"/>
          </a:p>
          <a:p>
            <a:pPr marL="514350" indent="-514350">
              <a:buFont typeface="+mj-lt"/>
              <a:buAutoNum type="arabicParenR" startAt="4"/>
            </a:pPr>
            <a:endParaRPr lang="en-US" altLang="zh-TW" dirty="0" smtClean="0"/>
          </a:p>
          <a:p>
            <a:pPr marL="514350" indent="-514350">
              <a:buFont typeface="+mj-lt"/>
              <a:buAutoNum type="arabicParenR" startAt="4"/>
            </a:pPr>
            <a:r>
              <a:rPr lang="zh-TW" altLang="zh-TW" b="1" dirty="0" smtClean="0">
                <a:solidFill>
                  <a:schemeClr val="bg1"/>
                </a:solidFill>
              </a:rPr>
              <a:t>新法排除適用範圍</a:t>
            </a:r>
            <a:endParaRPr lang="en-US" altLang="zh-TW" b="1" dirty="0" smtClean="0">
              <a:solidFill>
                <a:schemeClr val="bg1"/>
              </a:solidFill>
            </a:endParaRPr>
          </a:p>
          <a:p>
            <a:pPr>
              <a:buNone/>
            </a:pPr>
            <a:r>
              <a:rPr lang="zh-TW" altLang="en-US" dirty="0" smtClean="0"/>
              <a:t>               </a:t>
            </a:r>
            <a:r>
              <a:rPr lang="zh-TW" altLang="zh-TW" dirty="0" smtClean="0"/>
              <a:t>有下列情形之一者，不適用新法規定：</a:t>
            </a:r>
          </a:p>
          <a:p>
            <a:r>
              <a:rPr lang="en-US" altLang="zh-TW" dirty="0" smtClean="0"/>
              <a:t>(1) </a:t>
            </a:r>
            <a:r>
              <a:rPr lang="zh-TW" altLang="zh-TW" dirty="0" smtClean="0"/>
              <a:t>自然人為單純個人或家庭活動之目的，而蒐集、處理或利用個人資料。</a:t>
            </a:r>
            <a:r>
              <a:rPr lang="en-US" altLang="zh-TW" dirty="0" smtClean="0"/>
              <a:t> </a:t>
            </a:r>
            <a:r>
              <a:rPr lang="en-US" altLang="zh-TW" b="1" dirty="0" smtClean="0">
                <a:solidFill>
                  <a:schemeClr val="accent6">
                    <a:lumMod val="50000"/>
                  </a:schemeClr>
                </a:solidFill>
              </a:rPr>
              <a:t>(</a:t>
            </a:r>
            <a:r>
              <a:rPr lang="zh-TW" altLang="zh-TW" b="1" dirty="0" smtClean="0">
                <a:solidFill>
                  <a:schemeClr val="accent6">
                    <a:lumMod val="50000"/>
                  </a:schemeClr>
                </a:solidFill>
              </a:rPr>
              <a:t>新法第</a:t>
            </a:r>
            <a:r>
              <a:rPr lang="en-US" altLang="zh-TW" b="1" dirty="0" smtClean="0">
                <a:solidFill>
                  <a:schemeClr val="accent6">
                    <a:lumMod val="50000"/>
                  </a:schemeClr>
                </a:solidFill>
              </a:rPr>
              <a:t>50</a:t>
            </a:r>
            <a:r>
              <a:rPr lang="zh-TW" altLang="zh-TW" b="1" dirty="0" smtClean="0">
                <a:solidFill>
                  <a:schemeClr val="accent6">
                    <a:lumMod val="50000"/>
                  </a:schemeClr>
                </a:solidFill>
              </a:rPr>
              <a:t>條第</a:t>
            </a:r>
            <a:r>
              <a:rPr lang="en-US" altLang="zh-TW" b="1" dirty="0" smtClean="0">
                <a:solidFill>
                  <a:schemeClr val="accent6">
                    <a:lumMod val="50000"/>
                  </a:schemeClr>
                </a:solidFill>
              </a:rPr>
              <a:t>1</a:t>
            </a:r>
            <a:r>
              <a:rPr lang="zh-TW" altLang="zh-TW" b="1" dirty="0" smtClean="0">
                <a:solidFill>
                  <a:schemeClr val="accent6">
                    <a:lumMod val="50000"/>
                  </a:schemeClr>
                </a:solidFill>
              </a:rPr>
              <a:t>項第</a:t>
            </a:r>
            <a:r>
              <a:rPr lang="en-US" altLang="zh-TW" b="1" dirty="0" smtClean="0">
                <a:solidFill>
                  <a:schemeClr val="accent6">
                    <a:lumMod val="50000"/>
                  </a:schemeClr>
                </a:solidFill>
              </a:rPr>
              <a:t>1</a:t>
            </a:r>
            <a:r>
              <a:rPr lang="zh-TW" altLang="zh-TW" b="1" dirty="0" smtClean="0">
                <a:solidFill>
                  <a:schemeClr val="accent6">
                    <a:lumMod val="50000"/>
                  </a:schemeClr>
                </a:solidFill>
              </a:rPr>
              <a:t>款</a:t>
            </a:r>
            <a:r>
              <a:rPr lang="en-US" altLang="zh-TW" b="1" dirty="0" smtClean="0">
                <a:solidFill>
                  <a:schemeClr val="accent6">
                    <a:lumMod val="50000"/>
                  </a:schemeClr>
                </a:solidFill>
              </a:rPr>
              <a:t>)</a:t>
            </a:r>
            <a:endParaRPr lang="zh-TW" altLang="zh-TW" b="1" dirty="0" smtClean="0">
              <a:solidFill>
                <a:schemeClr val="accent6">
                  <a:lumMod val="50000"/>
                </a:schemeClr>
              </a:solidFill>
            </a:endParaRPr>
          </a:p>
          <a:p>
            <a:r>
              <a:rPr lang="en-US" altLang="zh-TW" dirty="0" smtClean="0"/>
              <a:t>(2) </a:t>
            </a:r>
            <a:r>
              <a:rPr lang="zh-TW" altLang="zh-TW" dirty="0" smtClean="0"/>
              <a:t>於公開場所或公開活動中所蒐集、處理或利用之未與其他個人資料結合之影音資料。</a:t>
            </a:r>
            <a:r>
              <a:rPr lang="en-US" altLang="zh-TW" dirty="0" smtClean="0"/>
              <a:t> </a:t>
            </a:r>
            <a:r>
              <a:rPr lang="en-US" altLang="zh-TW" b="1" dirty="0" smtClean="0">
                <a:solidFill>
                  <a:schemeClr val="accent6">
                    <a:lumMod val="50000"/>
                  </a:schemeClr>
                </a:solidFill>
              </a:rPr>
              <a:t>(</a:t>
            </a:r>
            <a:r>
              <a:rPr lang="zh-TW" altLang="zh-TW" b="1" dirty="0" smtClean="0">
                <a:solidFill>
                  <a:schemeClr val="accent6">
                    <a:lumMod val="50000"/>
                  </a:schemeClr>
                </a:solidFill>
              </a:rPr>
              <a:t>新法第</a:t>
            </a:r>
            <a:r>
              <a:rPr lang="en-US" altLang="zh-TW" b="1" dirty="0" smtClean="0">
                <a:solidFill>
                  <a:schemeClr val="accent6">
                    <a:lumMod val="50000"/>
                  </a:schemeClr>
                </a:solidFill>
              </a:rPr>
              <a:t>50</a:t>
            </a:r>
            <a:r>
              <a:rPr lang="zh-TW" altLang="zh-TW" b="1" dirty="0" smtClean="0">
                <a:solidFill>
                  <a:schemeClr val="accent6">
                    <a:lumMod val="50000"/>
                  </a:schemeClr>
                </a:solidFill>
              </a:rPr>
              <a:t>條第</a:t>
            </a:r>
            <a:r>
              <a:rPr lang="en-US" altLang="zh-TW" b="1" dirty="0" smtClean="0">
                <a:solidFill>
                  <a:schemeClr val="accent6">
                    <a:lumMod val="50000"/>
                  </a:schemeClr>
                </a:solidFill>
              </a:rPr>
              <a:t>1</a:t>
            </a:r>
            <a:r>
              <a:rPr lang="zh-TW" altLang="zh-TW" b="1" dirty="0" smtClean="0">
                <a:solidFill>
                  <a:schemeClr val="accent6">
                    <a:lumMod val="50000"/>
                  </a:schemeClr>
                </a:solidFill>
              </a:rPr>
              <a:t>項第</a:t>
            </a:r>
            <a:r>
              <a:rPr lang="en-US" altLang="zh-TW" b="1" dirty="0" smtClean="0">
                <a:solidFill>
                  <a:schemeClr val="accent6">
                    <a:lumMod val="50000"/>
                  </a:schemeClr>
                </a:solidFill>
              </a:rPr>
              <a:t>2</a:t>
            </a:r>
            <a:r>
              <a:rPr lang="zh-TW" altLang="zh-TW" b="1" dirty="0" smtClean="0">
                <a:solidFill>
                  <a:schemeClr val="accent6">
                    <a:lumMod val="50000"/>
                  </a:schemeClr>
                </a:solidFill>
              </a:rPr>
              <a:t>款</a:t>
            </a:r>
            <a:r>
              <a:rPr lang="en-US" altLang="zh-TW" b="1" dirty="0" smtClean="0">
                <a:solidFill>
                  <a:schemeClr val="accent6">
                    <a:lumMod val="50000"/>
                  </a:schemeClr>
                </a:solidFill>
              </a:rPr>
              <a:t>)</a:t>
            </a:r>
          </a:p>
        </p:txBody>
      </p:sp>
      <p:sp>
        <p:nvSpPr>
          <p:cNvPr id="3" name="標題 2"/>
          <p:cNvSpPr>
            <a:spLocks noGrp="1"/>
          </p:cNvSpPr>
          <p:nvPr>
            <p:ph type="title"/>
          </p:nvPr>
        </p:nvSpPr>
        <p:spPr>
          <a:xfrm>
            <a:off x="457200" y="152400"/>
            <a:ext cx="8229600" cy="828328"/>
          </a:xfrm>
        </p:spPr>
        <p:txBody>
          <a:bodyPr>
            <a:normAutofit fontScale="90000"/>
          </a:bodyPr>
          <a:lstStyle/>
          <a:p>
            <a:r>
              <a:rPr lang="zh-TW" altLang="en-US" sz="4400" b="1" dirty="0" smtClean="0">
                <a:solidFill>
                  <a:schemeClr val="tx1"/>
                </a:solidFill>
              </a:rPr>
              <a:t>二、</a:t>
            </a:r>
            <a:r>
              <a:rPr lang="zh-TW" altLang="zh-TW" sz="4400" b="1" dirty="0" smtClean="0"/>
              <a:t>個人資料保護法重要內容簡述</a:t>
            </a:r>
            <a:endParaRPr lang="zh-TW"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052736"/>
            <a:ext cx="8229600" cy="5328592"/>
          </a:xfrm>
        </p:spPr>
        <p:txBody>
          <a:bodyPr>
            <a:normAutofit fontScale="92500" lnSpcReduction="20000"/>
          </a:bodyPr>
          <a:lstStyle/>
          <a:p>
            <a:pPr marL="514350" indent="-514350">
              <a:buFont typeface="+mj-lt"/>
              <a:buAutoNum type="arabicParenR" startAt="5"/>
            </a:pPr>
            <a:r>
              <a:rPr lang="zh-TW" altLang="zh-TW" b="1" dirty="0" smtClean="0">
                <a:solidFill>
                  <a:schemeClr val="bg1"/>
                </a:solidFill>
              </a:rPr>
              <a:t>特種個人資料之蒐集、處理或利用</a:t>
            </a:r>
            <a:endParaRPr lang="en-US" altLang="zh-TW" b="1" dirty="0" smtClean="0">
              <a:solidFill>
                <a:schemeClr val="bg1"/>
              </a:solidFill>
            </a:endParaRPr>
          </a:p>
          <a:p>
            <a:pPr marL="514350" indent="-514350">
              <a:buNone/>
            </a:pPr>
            <a:r>
              <a:rPr lang="zh-TW" altLang="en-US" dirty="0" smtClean="0"/>
              <a:t>              </a:t>
            </a:r>
            <a:r>
              <a:rPr lang="zh-TW" altLang="zh-TW" dirty="0" smtClean="0"/>
              <a:t>有關醫療、基因、性生活、健康檢查及犯罪前科等五類資料為特種資料，除符合法定要件外，原則上不得蒐集、處理或利用。</a:t>
            </a:r>
            <a:r>
              <a:rPr lang="zh-TW" altLang="zh-TW" b="1" dirty="0" smtClean="0">
                <a:solidFill>
                  <a:schemeClr val="accent6">
                    <a:lumMod val="50000"/>
                  </a:schemeClr>
                </a:solidFill>
              </a:rPr>
              <a:t>（新法第</a:t>
            </a:r>
            <a:r>
              <a:rPr lang="en-US" altLang="zh-TW" b="1" dirty="0" smtClean="0">
                <a:solidFill>
                  <a:schemeClr val="accent6">
                    <a:lumMod val="50000"/>
                  </a:schemeClr>
                </a:solidFill>
              </a:rPr>
              <a:t>6</a:t>
            </a:r>
            <a:r>
              <a:rPr lang="zh-TW" altLang="zh-TW" b="1" dirty="0" smtClean="0">
                <a:solidFill>
                  <a:schemeClr val="accent6">
                    <a:lumMod val="50000"/>
                  </a:schemeClr>
                </a:solidFill>
              </a:rPr>
              <a:t>條</a:t>
            </a:r>
            <a:r>
              <a:rPr lang="zh-TW" altLang="en-US" b="1" dirty="0" smtClean="0">
                <a:solidFill>
                  <a:schemeClr val="accent6">
                    <a:lumMod val="50000"/>
                  </a:schemeClr>
                </a:solidFill>
              </a:rPr>
              <a:t>，但尚未施行</a:t>
            </a:r>
            <a:r>
              <a:rPr lang="zh-TW" altLang="zh-TW" b="1" dirty="0" smtClean="0">
                <a:solidFill>
                  <a:schemeClr val="accent6">
                    <a:lumMod val="50000"/>
                  </a:schemeClr>
                </a:solidFill>
              </a:rPr>
              <a:t>）</a:t>
            </a:r>
            <a:endParaRPr lang="en-US" altLang="zh-TW" b="1" dirty="0" smtClean="0">
              <a:solidFill>
                <a:schemeClr val="accent6">
                  <a:lumMod val="50000"/>
                </a:schemeClr>
              </a:solidFill>
            </a:endParaRPr>
          </a:p>
          <a:p>
            <a:pPr marL="514350" indent="-514350">
              <a:buNone/>
            </a:pPr>
            <a:endParaRPr lang="en-US" altLang="zh-TW" b="1" dirty="0" smtClean="0">
              <a:solidFill>
                <a:schemeClr val="accent6">
                  <a:lumMod val="50000"/>
                </a:schemeClr>
              </a:solidFill>
            </a:endParaRPr>
          </a:p>
          <a:p>
            <a:pPr marL="514350" indent="-514350">
              <a:buFont typeface="+mj-lt"/>
              <a:buAutoNum type="arabicParenR" startAt="6"/>
            </a:pPr>
            <a:r>
              <a:rPr lang="zh-TW" altLang="zh-TW" b="1" dirty="0" smtClean="0">
                <a:solidFill>
                  <a:schemeClr val="bg1"/>
                </a:solidFill>
              </a:rPr>
              <a:t>蒐集、處理或利用資料前之告知義務</a:t>
            </a:r>
            <a:endParaRPr lang="en-US" altLang="zh-TW" b="1" dirty="0" smtClean="0">
              <a:solidFill>
                <a:schemeClr val="bg1"/>
              </a:solidFill>
            </a:endParaRPr>
          </a:p>
          <a:p>
            <a:pPr marL="514350" indent="-514350">
              <a:buNone/>
            </a:pPr>
            <a:r>
              <a:rPr lang="zh-TW" altLang="en-US" b="1" dirty="0" smtClean="0"/>
              <a:t>               </a:t>
            </a:r>
            <a:r>
              <a:rPr lang="zh-TW" altLang="zh-TW" dirty="0" smtClean="0"/>
              <a:t>不論是直接或間接蒐集資料，除符合得免告知情形者外，均須明確告知當事人蒐集機關名稱、蒐集目的、資料類別、利用方式、資料來源等相關事項。另為減少勞費起見，允許得於首次對當事人為利用時得併同告知（新法第</a:t>
            </a:r>
            <a:r>
              <a:rPr lang="en-US" altLang="zh-TW" dirty="0" smtClean="0"/>
              <a:t>8</a:t>
            </a:r>
            <a:r>
              <a:rPr lang="zh-TW" altLang="zh-TW" dirty="0" smtClean="0"/>
              <a:t>條及第</a:t>
            </a:r>
            <a:r>
              <a:rPr lang="en-US" altLang="zh-TW" dirty="0" smtClean="0"/>
              <a:t>9</a:t>
            </a:r>
            <a:r>
              <a:rPr lang="zh-TW" altLang="zh-TW" dirty="0" smtClean="0"/>
              <a:t>條）。</a:t>
            </a:r>
            <a:endParaRPr lang="en-US" altLang="zh-TW" dirty="0" smtClean="0"/>
          </a:p>
          <a:p>
            <a:pPr marL="514350" indent="-514350">
              <a:buNone/>
            </a:pPr>
            <a:r>
              <a:rPr lang="zh-TW" altLang="en-US" dirty="0" smtClean="0"/>
              <a:t>               </a:t>
            </a:r>
            <a:r>
              <a:rPr lang="zh-TW" altLang="zh-TW" dirty="0" smtClean="0"/>
              <a:t>若新法修正施行前非由當事人提供之個人資料，依第</a:t>
            </a:r>
            <a:r>
              <a:rPr lang="en-US" altLang="zh-TW" dirty="0" smtClean="0"/>
              <a:t>9</a:t>
            </a:r>
            <a:r>
              <a:rPr lang="zh-TW" altLang="zh-TW" dirty="0" smtClean="0"/>
              <a:t>條規定應於處理或利用前向當事人為告知者，應</a:t>
            </a:r>
            <a:r>
              <a:rPr lang="zh-TW" altLang="zh-TW" b="1" dirty="0" smtClean="0">
                <a:solidFill>
                  <a:schemeClr val="accent6">
                    <a:lumMod val="50000"/>
                  </a:schemeClr>
                </a:solidFill>
              </a:rPr>
              <a:t>自新法修正施行之日起</a:t>
            </a:r>
            <a:r>
              <a:rPr lang="en-US" altLang="zh-TW" b="1" dirty="0" smtClean="0">
                <a:solidFill>
                  <a:schemeClr val="accent6">
                    <a:lumMod val="50000"/>
                  </a:schemeClr>
                </a:solidFill>
              </a:rPr>
              <a:t>1</a:t>
            </a:r>
            <a:r>
              <a:rPr lang="zh-TW" altLang="zh-TW" b="1" dirty="0" smtClean="0">
                <a:solidFill>
                  <a:schemeClr val="accent6">
                    <a:lumMod val="50000"/>
                  </a:schemeClr>
                </a:solidFill>
              </a:rPr>
              <a:t>年內完成告知，逾期未告知而處理或利用者，以違反第</a:t>
            </a:r>
            <a:r>
              <a:rPr lang="en-US" altLang="zh-TW" b="1" dirty="0" smtClean="0">
                <a:solidFill>
                  <a:schemeClr val="accent6">
                    <a:lumMod val="50000"/>
                  </a:schemeClr>
                </a:solidFill>
              </a:rPr>
              <a:t>9</a:t>
            </a:r>
            <a:r>
              <a:rPr lang="zh-TW" altLang="zh-TW" b="1" dirty="0" smtClean="0">
                <a:solidFill>
                  <a:schemeClr val="accent6">
                    <a:lumMod val="50000"/>
                  </a:schemeClr>
                </a:solidFill>
              </a:rPr>
              <a:t>條規定論處</a:t>
            </a:r>
            <a:r>
              <a:rPr lang="en-US" altLang="zh-TW" dirty="0" smtClean="0"/>
              <a:t>(</a:t>
            </a:r>
            <a:r>
              <a:rPr lang="zh-TW" altLang="zh-TW" dirty="0" smtClean="0"/>
              <a:t>新法第</a:t>
            </a:r>
            <a:r>
              <a:rPr lang="en-US" altLang="zh-TW" dirty="0" smtClean="0"/>
              <a:t>54</a:t>
            </a:r>
            <a:r>
              <a:rPr lang="zh-TW" altLang="zh-TW" dirty="0" smtClean="0"/>
              <a:t>條</a:t>
            </a:r>
            <a:r>
              <a:rPr lang="en-US" altLang="zh-TW" dirty="0" smtClean="0"/>
              <a:t>)</a:t>
            </a:r>
            <a:r>
              <a:rPr lang="zh-TW" altLang="zh-TW" dirty="0" smtClean="0"/>
              <a:t>。</a:t>
            </a:r>
            <a:endParaRPr lang="zh-TW" altLang="en-US" dirty="0"/>
          </a:p>
        </p:txBody>
      </p:sp>
      <p:sp>
        <p:nvSpPr>
          <p:cNvPr id="3" name="標題 2"/>
          <p:cNvSpPr>
            <a:spLocks noGrp="1"/>
          </p:cNvSpPr>
          <p:nvPr>
            <p:ph type="title"/>
          </p:nvPr>
        </p:nvSpPr>
        <p:spPr>
          <a:xfrm>
            <a:off x="457200" y="152400"/>
            <a:ext cx="8229600" cy="756320"/>
          </a:xfrm>
        </p:spPr>
        <p:txBody>
          <a:bodyPr/>
          <a:lstStyle/>
          <a:p>
            <a:r>
              <a:rPr lang="zh-TW" altLang="en-US" sz="4000" b="1" dirty="0" smtClean="0">
                <a:solidFill>
                  <a:schemeClr val="tx1"/>
                </a:solidFill>
              </a:rPr>
              <a:t>二、</a:t>
            </a:r>
            <a:r>
              <a:rPr lang="zh-TW" altLang="zh-TW" sz="4000" b="1" dirty="0" smtClean="0">
                <a:solidFill>
                  <a:schemeClr val="tx1"/>
                </a:solidFill>
              </a:rPr>
              <a:t>個人資料保護法重要內容簡述</a:t>
            </a:r>
            <a:endParaRPr lang="zh-TW" altLang="en-US"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980728"/>
            <a:ext cx="8229600" cy="5400600"/>
          </a:xfrm>
        </p:spPr>
        <p:txBody>
          <a:bodyPr>
            <a:normAutofit fontScale="92500"/>
          </a:bodyPr>
          <a:lstStyle/>
          <a:p>
            <a:pPr marL="514350" indent="-514350">
              <a:buFont typeface="+mj-lt"/>
              <a:buAutoNum type="arabicParenR" startAt="7"/>
            </a:pPr>
            <a:r>
              <a:rPr lang="zh-TW" altLang="zh-TW" b="1" dirty="0" smtClean="0">
                <a:solidFill>
                  <a:schemeClr val="bg1"/>
                </a:solidFill>
              </a:rPr>
              <a:t>增強個人資料當事人之權利</a:t>
            </a:r>
            <a:endParaRPr lang="en-US" altLang="zh-TW" b="1" dirty="0" smtClean="0">
              <a:solidFill>
                <a:schemeClr val="bg1"/>
              </a:solidFill>
            </a:endParaRPr>
          </a:p>
          <a:p>
            <a:r>
              <a:rPr lang="en-US" altLang="zh-TW" dirty="0" smtClean="0"/>
              <a:t>(1)</a:t>
            </a:r>
            <a:r>
              <a:rPr lang="zh-TW" altLang="zh-TW" dirty="0" smtClean="0"/>
              <a:t>為保障人民自主控制個人資料之資訊隱私權，當事人得就其個人資料行使請求查詢、閱覽、製給複製本、補充或更正、停止蒐集、處理或利用、刪除等權利</a:t>
            </a:r>
            <a:r>
              <a:rPr lang="en-US" altLang="zh-TW" b="1" dirty="0" smtClean="0">
                <a:solidFill>
                  <a:schemeClr val="accent6">
                    <a:lumMod val="50000"/>
                  </a:schemeClr>
                </a:solidFill>
              </a:rPr>
              <a:t>(</a:t>
            </a:r>
            <a:r>
              <a:rPr lang="zh-TW" altLang="zh-TW" b="1" dirty="0" smtClean="0">
                <a:solidFill>
                  <a:schemeClr val="accent6">
                    <a:lumMod val="50000"/>
                  </a:schemeClr>
                </a:solidFill>
              </a:rPr>
              <a:t>新法第</a:t>
            </a:r>
            <a:r>
              <a:rPr lang="en-US" altLang="zh-TW" b="1" dirty="0" smtClean="0">
                <a:solidFill>
                  <a:schemeClr val="accent6">
                    <a:lumMod val="50000"/>
                  </a:schemeClr>
                </a:solidFill>
              </a:rPr>
              <a:t>3</a:t>
            </a:r>
            <a:r>
              <a:rPr lang="zh-TW" altLang="zh-TW" b="1" dirty="0" smtClean="0">
                <a:solidFill>
                  <a:schemeClr val="accent6">
                    <a:lumMod val="50000"/>
                  </a:schemeClr>
                </a:solidFill>
              </a:rPr>
              <a:t>條</a:t>
            </a:r>
            <a:r>
              <a:rPr lang="en-US" altLang="zh-TW" b="1" dirty="0" smtClean="0">
                <a:solidFill>
                  <a:schemeClr val="accent6">
                    <a:lumMod val="50000"/>
                  </a:schemeClr>
                </a:solidFill>
              </a:rPr>
              <a:t>)</a:t>
            </a:r>
            <a:endParaRPr lang="zh-TW" altLang="zh-TW" b="1" dirty="0" smtClean="0">
              <a:solidFill>
                <a:schemeClr val="accent6">
                  <a:lumMod val="50000"/>
                </a:schemeClr>
              </a:solidFill>
            </a:endParaRPr>
          </a:p>
          <a:p>
            <a:r>
              <a:rPr lang="en-US" altLang="zh-TW" dirty="0" smtClean="0"/>
              <a:t>(2)</a:t>
            </a:r>
            <a:r>
              <a:rPr lang="zh-TW" altLang="zh-TW" dirty="0" smtClean="0"/>
              <a:t>違反新法規定蒐集、處理或利用個人資料者，應主動或依當事人之請求，刪除或停止蒐集、處理或利用其個人資料；公務機關和非公務機關對其所保有之個人資料，並有更正、補充及通知之義務</a:t>
            </a:r>
            <a:r>
              <a:rPr lang="zh-TW" altLang="zh-TW" b="1" dirty="0" smtClean="0">
                <a:solidFill>
                  <a:schemeClr val="accent6">
                    <a:lumMod val="50000"/>
                  </a:schemeClr>
                </a:solidFill>
              </a:rPr>
              <a:t>（新法第</a:t>
            </a:r>
            <a:r>
              <a:rPr lang="en-US" altLang="zh-TW" b="1" dirty="0" smtClean="0">
                <a:solidFill>
                  <a:schemeClr val="accent6">
                    <a:lumMod val="50000"/>
                  </a:schemeClr>
                </a:solidFill>
              </a:rPr>
              <a:t>11</a:t>
            </a:r>
            <a:r>
              <a:rPr lang="zh-TW" altLang="zh-TW" b="1" dirty="0" smtClean="0">
                <a:solidFill>
                  <a:schemeClr val="accent6">
                    <a:lumMod val="50000"/>
                  </a:schemeClr>
                </a:solidFill>
              </a:rPr>
              <a:t>條）</a:t>
            </a:r>
            <a:r>
              <a:rPr lang="zh-TW" altLang="zh-TW" dirty="0" smtClean="0"/>
              <a:t>。</a:t>
            </a:r>
          </a:p>
          <a:p>
            <a:r>
              <a:rPr lang="en-US" altLang="zh-TW" dirty="0" smtClean="0"/>
              <a:t>(3)</a:t>
            </a:r>
            <a:r>
              <a:rPr lang="zh-TW" altLang="zh-TW" dirty="0" smtClean="0"/>
              <a:t>非公務機關於利用個人資料從事商品行銷時，不論係目的內或目的外利用，當事人表示拒絕接受行銷時，應即停止利用其個人資料行銷，並且於首次行銷時，應提供當事人表示拒絕接受行銷之方式，並支付所需費用。</a:t>
            </a:r>
            <a:r>
              <a:rPr lang="en-US" altLang="zh-TW" b="1" dirty="0" smtClean="0">
                <a:solidFill>
                  <a:schemeClr val="accent6">
                    <a:lumMod val="50000"/>
                  </a:schemeClr>
                </a:solidFill>
              </a:rPr>
              <a:t>(</a:t>
            </a:r>
            <a:r>
              <a:rPr lang="zh-TW" altLang="zh-TW" b="1" dirty="0" smtClean="0">
                <a:solidFill>
                  <a:schemeClr val="accent6">
                    <a:lumMod val="50000"/>
                  </a:schemeClr>
                </a:solidFill>
              </a:rPr>
              <a:t>新法第</a:t>
            </a:r>
            <a:r>
              <a:rPr lang="en-US" altLang="zh-TW" b="1" dirty="0" smtClean="0">
                <a:solidFill>
                  <a:schemeClr val="accent6">
                    <a:lumMod val="50000"/>
                  </a:schemeClr>
                </a:solidFill>
              </a:rPr>
              <a:t>20</a:t>
            </a:r>
            <a:r>
              <a:rPr lang="zh-TW" altLang="zh-TW" b="1" dirty="0" smtClean="0">
                <a:solidFill>
                  <a:schemeClr val="accent6">
                    <a:lumMod val="50000"/>
                  </a:schemeClr>
                </a:solidFill>
              </a:rPr>
              <a:t>條第</a:t>
            </a:r>
            <a:r>
              <a:rPr lang="en-US" altLang="zh-TW" b="1" dirty="0" smtClean="0">
                <a:solidFill>
                  <a:schemeClr val="accent6">
                    <a:lumMod val="50000"/>
                  </a:schemeClr>
                </a:solidFill>
              </a:rPr>
              <a:t>2</a:t>
            </a:r>
            <a:r>
              <a:rPr lang="zh-TW" altLang="zh-TW" b="1" dirty="0" smtClean="0">
                <a:solidFill>
                  <a:schemeClr val="accent6">
                    <a:lumMod val="50000"/>
                  </a:schemeClr>
                </a:solidFill>
              </a:rPr>
              <a:t>項、第</a:t>
            </a:r>
            <a:r>
              <a:rPr lang="en-US" altLang="zh-TW" b="1" dirty="0" smtClean="0">
                <a:solidFill>
                  <a:schemeClr val="accent6">
                    <a:lumMod val="50000"/>
                  </a:schemeClr>
                </a:solidFill>
              </a:rPr>
              <a:t>3</a:t>
            </a:r>
            <a:r>
              <a:rPr lang="zh-TW" altLang="zh-TW" b="1" dirty="0" smtClean="0">
                <a:solidFill>
                  <a:schemeClr val="accent6">
                    <a:lumMod val="50000"/>
                  </a:schemeClr>
                </a:solidFill>
              </a:rPr>
              <a:t>項</a:t>
            </a:r>
            <a:r>
              <a:rPr lang="en-US" altLang="zh-TW" b="1" dirty="0" smtClean="0">
                <a:solidFill>
                  <a:schemeClr val="accent6">
                    <a:lumMod val="50000"/>
                  </a:schemeClr>
                </a:solidFill>
              </a:rPr>
              <a:t>)</a:t>
            </a:r>
            <a:r>
              <a:rPr lang="zh-TW" altLang="zh-TW" dirty="0" smtClean="0"/>
              <a:t>。</a:t>
            </a:r>
            <a:endParaRPr lang="zh-TW" altLang="en-US" dirty="0"/>
          </a:p>
        </p:txBody>
      </p:sp>
      <p:sp>
        <p:nvSpPr>
          <p:cNvPr id="3" name="標題 2"/>
          <p:cNvSpPr>
            <a:spLocks noGrp="1"/>
          </p:cNvSpPr>
          <p:nvPr>
            <p:ph type="title"/>
          </p:nvPr>
        </p:nvSpPr>
        <p:spPr>
          <a:xfrm>
            <a:off x="457200" y="152400"/>
            <a:ext cx="8229600" cy="684312"/>
          </a:xfrm>
        </p:spPr>
        <p:txBody>
          <a:bodyPr>
            <a:normAutofit fontScale="90000"/>
          </a:bodyPr>
          <a:lstStyle/>
          <a:p>
            <a:r>
              <a:rPr lang="zh-TW" altLang="en-US" sz="4400" b="1" dirty="0" smtClean="0">
                <a:solidFill>
                  <a:schemeClr val="tx1"/>
                </a:solidFill>
              </a:rPr>
              <a:t>二、</a:t>
            </a:r>
            <a:r>
              <a:rPr lang="zh-TW" altLang="zh-TW" sz="4400" b="1" dirty="0" smtClean="0">
                <a:solidFill>
                  <a:schemeClr val="tx1"/>
                </a:solidFill>
              </a:rPr>
              <a:t>個人資料保護法重要內容簡述</a:t>
            </a:r>
            <a:endParaRPr lang="zh-TW"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980728"/>
            <a:ext cx="8229600" cy="5400600"/>
          </a:xfrm>
        </p:spPr>
        <p:txBody>
          <a:bodyPr>
            <a:normAutofit lnSpcReduction="10000"/>
          </a:bodyPr>
          <a:lstStyle/>
          <a:p>
            <a:pPr marL="514350" indent="-514350">
              <a:buFont typeface="+mj-lt"/>
              <a:buAutoNum type="arabicParenR" startAt="8"/>
            </a:pPr>
            <a:r>
              <a:rPr lang="zh-TW" altLang="zh-TW" b="1" dirty="0" smtClean="0">
                <a:solidFill>
                  <a:schemeClr val="bg1"/>
                </a:solidFill>
              </a:rPr>
              <a:t>一般資料之蒐集、處理及利用要件</a:t>
            </a:r>
            <a:endParaRPr lang="en-US" altLang="zh-TW" b="1" dirty="0" smtClean="0">
              <a:solidFill>
                <a:schemeClr val="bg1"/>
              </a:solidFill>
            </a:endParaRPr>
          </a:p>
          <a:p>
            <a:r>
              <a:rPr lang="en-US" altLang="zh-TW" dirty="0" smtClean="0"/>
              <a:t>(1)</a:t>
            </a:r>
            <a:r>
              <a:rPr lang="zh-TW" altLang="zh-TW" dirty="0" smtClean="0"/>
              <a:t>公務機關蒐集、處理個人資料之要件</a:t>
            </a:r>
            <a:r>
              <a:rPr lang="en-US" altLang="zh-TW" b="1" dirty="0" smtClean="0">
                <a:solidFill>
                  <a:schemeClr val="accent6">
                    <a:lumMod val="50000"/>
                  </a:schemeClr>
                </a:solidFill>
              </a:rPr>
              <a:t>(</a:t>
            </a:r>
            <a:r>
              <a:rPr lang="zh-TW" altLang="zh-TW" b="1" dirty="0" smtClean="0">
                <a:solidFill>
                  <a:schemeClr val="accent6">
                    <a:lumMod val="50000"/>
                  </a:schemeClr>
                </a:solidFill>
              </a:rPr>
              <a:t>新法第</a:t>
            </a:r>
            <a:r>
              <a:rPr lang="en-US" altLang="zh-TW" b="1" dirty="0" smtClean="0">
                <a:solidFill>
                  <a:schemeClr val="accent6">
                    <a:lumMod val="50000"/>
                  </a:schemeClr>
                </a:solidFill>
              </a:rPr>
              <a:t>15</a:t>
            </a:r>
            <a:r>
              <a:rPr lang="zh-TW" altLang="zh-TW" b="1" dirty="0" smtClean="0">
                <a:solidFill>
                  <a:schemeClr val="accent6">
                    <a:lumMod val="50000"/>
                  </a:schemeClr>
                </a:solidFill>
              </a:rPr>
              <a:t>條</a:t>
            </a:r>
            <a:r>
              <a:rPr lang="en-US" altLang="zh-TW" b="1" dirty="0" smtClean="0">
                <a:solidFill>
                  <a:schemeClr val="accent6">
                    <a:lumMod val="50000"/>
                  </a:schemeClr>
                </a:solidFill>
              </a:rPr>
              <a:t>)</a:t>
            </a:r>
            <a:endParaRPr lang="zh-TW" altLang="zh-TW" b="1" dirty="0" smtClean="0">
              <a:solidFill>
                <a:schemeClr val="accent6">
                  <a:lumMod val="50000"/>
                </a:schemeClr>
              </a:solidFill>
            </a:endParaRPr>
          </a:p>
          <a:p>
            <a:r>
              <a:rPr lang="en-US" altLang="zh-TW" dirty="0" smtClean="0"/>
              <a:t>(2)</a:t>
            </a:r>
            <a:r>
              <a:rPr lang="zh-TW" altLang="zh-TW" dirty="0" smtClean="0"/>
              <a:t>公務機關利用個人資料之要件</a:t>
            </a:r>
            <a:r>
              <a:rPr lang="en-US" altLang="zh-TW" b="1" dirty="0" smtClean="0">
                <a:solidFill>
                  <a:schemeClr val="accent6">
                    <a:lumMod val="50000"/>
                  </a:schemeClr>
                </a:solidFill>
              </a:rPr>
              <a:t>(</a:t>
            </a:r>
            <a:r>
              <a:rPr lang="zh-TW" altLang="zh-TW" b="1" dirty="0" smtClean="0">
                <a:solidFill>
                  <a:schemeClr val="accent6">
                    <a:lumMod val="50000"/>
                  </a:schemeClr>
                </a:solidFill>
              </a:rPr>
              <a:t>新法第</a:t>
            </a:r>
            <a:r>
              <a:rPr lang="en-US" altLang="zh-TW" b="1" dirty="0" smtClean="0">
                <a:solidFill>
                  <a:schemeClr val="accent6">
                    <a:lumMod val="50000"/>
                  </a:schemeClr>
                </a:solidFill>
              </a:rPr>
              <a:t>16</a:t>
            </a:r>
            <a:r>
              <a:rPr lang="zh-TW" altLang="zh-TW" b="1" dirty="0" smtClean="0">
                <a:solidFill>
                  <a:schemeClr val="accent6">
                    <a:lumMod val="50000"/>
                  </a:schemeClr>
                </a:solidFill>
              </a:rPr>
              <a:t>條</a:t>
            </a:r>
            <a:r>
              <a:rPr lang="en-US" altLang="zh-TW" b="1" dirty="0" smtClean="0">
                <a:solidFill>
                  <a:schemeClr val="accent6">
                    <a:lumMod val="50000"/>
                  </a:schemeClr>
                </a:solidFill>
              </a:rPr>
              <a:t>)</a:t>
            </a:r>
            <a:endParaRPr lang="zh-TW" altLang="zh-TW" b="1" dirty="0" smtClean="0">
              <a:solidFill>
                <a:schemeClr val="accent6">
                  <a:lumMod val="50000"/>
                </a:schemeClr>
              </a:solidFill>
            </a:endParaRPr>
          </a:p>
          <a:p>
            <a:r>
              <a:rPr lang="en-US" altLang="zh-TW" dirty="0" smtClean="0"/>
              <a:t>(3)</a:t>
            </a:r>
            <a:r>
              <a:rPr lang="zh-TW" altLang="zh-TW" dirty="0" smtClean="0"/>
              <a:t>非公務機關之蒐集、處理個人資料之要件</a:t>
            </a:r>
            <a:r>
              <a:rPr lang="en-US" altLang="zh-TW" b="1" dirty="0" smtClean="0">
                <a:solidFill>
                  <a:schemeClr val="accent6">
                    <a:lumMod val="50000"/>
                  </a:schemeClr>
                </a:solidFill>
              </a:rPr>
              <a:t>(</a:t>
            </a:r>
            <a:r>
              <a:rPr lang="zh-TW" altLang="zh-TW" b="1" dirty="0" smtClean="0">
                <a:solidFill>
                  <a:schemeClr val="accent6">
                    <a:lumMod val="50000"/>
                  </a:schemeClr>
                </a:solidFill>
              </a:rPr>
              <a:t>新法第</a:t>
            </a:r>
            <a:r>
              <a:rPr lang="en-US" altLang="zh-TW" b="1" dirty="0" smtClean="0">
                <a:solidFill>
                  <a:schemeClr val="accent6">
                    <a:lumMod val="50000"/>
                  </a:schemeClr>
                </a:solidFill>
              </a:rPr>
              <a:t>19</a:t>
            </a:r>
            <a:r>
              <a:rPr lang="zh-TW" altLang="zh-TW" b="1" dirty="0" smtClean="0">
                <a:solidFill>
                  <a:schemeClr val="accent6">
                    <a:lumMod val="50000"/>
                  </a:schemeClr>
                </a:solidFill>
              </a:rPr>
              <a:t>條</a:t>
            </a:r>
            <a:r>
              <a:rPr lang="en-US" altLang="zh-TW" b="1" dirty="0" smtClean="0">
                <a:solidFill>
                  <a:schemeClr val="accent6">
                    <a:lumMod val="50000"/>
                  </a:schemeClr>
                </a:solidFill>
              </a:rPr>
              <a:t>)</a:t>
            </a:r>
            <a:endParaRPr lang="zh-TW" altLang="zh-TW" b="1" dirty="0" smtClean="0">
              <a:solidFill>
                <a:schemeClr val="accent6">
                  <a:lumMod val="50000"/>
                </a:schemeClr>
              </a:solidFill>
            </a:endParaRPr>
          </a:p>
          <a:p>
            <a:r>
              <a:rPr lang="en-US" altLang="zh-TW" dirty="0" smtClean="0"/>
              <a:t>(4)</a:t>
            </a:r>
            <a:r>
              <a:rPr lang="zh-TW" altLang="zh-TW" dirty="0" smtClean="0"/>
              <a:t>非公務機關利用個人資料之要件</a:t>
            </a:r>
            <a:r>
              <a:rPr lang="en-US" altLang="zh-TW" b="1" dirty="0" smtClean="0">
                <a:solidFill>
                  <a:schemeClr val="accent6">
                    <a:lumMod val="50000"/>
                  </a:schemeClr>
                </a:solidFill>
              </a:rPr>
              <a:t>(</a:t>
            </a:r>
            <a:r>
              <a:rPr lang="zh-TW" altLang="zh-TW" b="1" dirty="0" smtClean="0">
                <a:solidFill>
                  <a:schemeClr val="accent6">
                    <a:lumMod val="50000"/>
                  </a:schemeClr>
                </a:solidFill>
              </a:rPr>
              <a:t>新法第</a:t>
            </a:r>
            <a:r>
              <a:rPr lang="en-US" altLang="zh-TW" b="1" dirty="0" smtClean="0">
                <a:solidFill>
                  <a:schemeClr val="accent6">
                    <a:lumMod val="50000"/>
                  </a:schemeClr>
                </a:solidFill>
              </a:rPr>
              <a:t>20</a:t>
            </a:r>
            <a:r>
              <a:rPr lang="zh-TW" altLang="zh-TW" b="1" dirty="0" smtClean="0">
                <a:solidFill>
                  <a:schemeClr val="accent6">
                    <a:lumMod val="50000"/>
                  </a:schemeClr>
                </a:solidFill>
              </a:rPr>
              <a:t>條</a:t>
            </a:r>
            <a:r>
              <a:rPr lang="en-US" altLang="zh-TW" b="1" dirty="0" smtClean="0">
                <a:solidFill>
                  <a:schemeClr val="accent6">
                    <a:lumMod val="50000"/>
                  </a:schemeClr>
                </a:solidFill>
              </a:rPr>
              <a:t>)</a:t>
            </a:r>
          </a:p>
          <a:p>
            <a:pPr>
              <a:buNone/>
            </a:pPr>
            <a:endParaRPr lang="en-US" altLang="zh-TW" b="1" dirty="0" smtClean="0">
              <a:solidFill>
                <a:schemeClr val="accent6">
                  <a:lumMod val="50000"/>
                </a:schemeClr>
              </a:solidFill>
            </a:endParaRPr>
          </a:p>
          <a:p>
            <a:pPr marL="514350" indent="-514350">
              <a:buFont typeface="+mj-lt"/>
              <a:buAutoNum type="arabicParenR" startAt="9"/>
            </a:pPr>
            <a:r>
              <a:rPr lang="zh-TW" altLang="zh-TW" b="1" dirty="0" smtClean="0">
                <a:solidFill>
                  <a:schemeClr val="bg1"/>
                </a:solidFill>
              </a:rPr>
              <a:t>明定書面同意之定義</a:t>
            </a:r>
            <a:endParaRPr lang="en-US" altLang="zh-TW" b="1" dirty="0" smtClean="0">
              <a:solidFill>
                <a:schemeClr val="bg1"/>
              </a:solidFill>
            </a:endParaRPr>
          </a:p>
          <a:p>
            <a:pPr marL="514350" indent="-514350">
              <a:buNone/>
            </a:pPr>
            <a:r>
              <a:rPr lang="zh-TW" altLang="en-US" dirty="0" smtClean="0"/>
              <a:t>              </a:t>
            </a:r>
            <a:r>
              <a:rPr lang="zh-TW" altLang="zh-TW" dirty="0" smtClean="0"/>
              <a:t>新法所稱書面同意，指經蒐集者告知新法所定應告知事項後，所為允許之書面意思表示。特定目的外利用個人資料需當事人書面同意者，不得以概括方式取得其同意，而應另以單獨書面同意方式為之，以確保當事人之權益。</a:t>
            </a:r>
            <a:r>
              <a:rPr lang="zh-TW" altLang="zh-TW" b="1" dirty="0" smtClean="0">
                <a:solidFill>
                  <a:schemeClr val="accent6">
                    <a:lumMod val="50000"/>
                  </a:schemeClr>
                </a:solidFill>
              </a:rPr>
              <a:t>（新法第</a:t>
            </a:r>
            <a:r>
              <a:rPr lang="en-US" altLang="zh-TW" b="1" dirty="0" smtClean="0">
                <a:solidFill>
                  <a:schemeClr val="accent6">
                    <a:lumMod val="50000"/>
                  </a:schemeClr>
                </a:solidFill>
              </a:rPr>
              <a:t>7</a:t>
            </a:r>
            <a:r>
              <a:rPr lang="zh-TW" altLang="zh-TW" b="1" dirty="0" smtClean="0">
                <a:solidFill>
                  <a:schemeClr val="accent6">
                    <a:lumMod val="50000"/>
                  </a:schemeClr>
                </a:solidFill>
              </a:rPr>
              <a:t>條）</a:t>
            </a:r>
            <a:endParaRPr lang="zh-TW" altLang="en-US" b="1" dirty="0">
              <a:solidFill>
                <a:schemeClr val="accent6">
                  <a:lumMod val="50000"/>
                </a:schemeClr>
              </a:solidFill>
            </a:endParaRPr>
          </a:p>
        </p:txBody>
      </p:sp>
      <p:sp>
        <p:nvSpPr>
          <p:cNvPr id="3" name="標題 2"/>
          <p:cNvSpPr>
            <a:spLocks noGrp="1"/>
          </p:cNvSpPr>
          <p:nvPr>
            <p:ph type="title"/>
          </p:nvPr>
        </p:nvSpPr>
        <p:spPr>
          <a:xfrm>
            <a:off x="457200" y="152400"/>
            <a:ext cx="8229600" cy="756320"/>
          </a:xfrm>
        </p:spPr>
        <p:txBody>
          <a:bodyPr/>
          <a:lstStyle/>
          <a:p>
            <a:r>
              <a:rPr lang="zh-TW" altLang="en-US" sz="4000" b="1" dirty="0" smtClean="0">
                <a:solidFill>
                  <a:schemeClr val="tx1"/>
                </a:solidFill>
              </a:rPr>
              <a:t>二、</a:t>
            </a:r>
            <a:r>
              <a:rPr lang="zh-TW" altLang="zh-TW" sz="4000" b="1" dirty="0" smtClean="0">
                <a:solidFill>
                  <a:schemeClr val="tx1"/>
                </a:solidFill>
              </a:rPr>
              <a:t>個人資料保護法重要內容簡述</a:t>
            </a:r>
            <a:endParaRPr lang="zh-TW"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908720"/>
            <a:ext cx="8229600" cy="5472608"/>
          </a:xfrm>
        </p:spPr>
        <p:txBody>
          <a:bodyPr>
            <a:normAutofit fontScale="85000" lnSpcReduction="10000"/>
          </a:bodyPr>
          <a:lstStyle/>
          <a:p>
            <a:pPr marL="514350" indent="-514350">
              <a:buFont typeface="+mj-lt"/>
              <a:buAutoNum type="arabicParenR" startAt="10"/>
            </a:pPr>
            <a:r>
              <a:rPr lang="zh-TW" altLang="zh-TW" b="1" dirty="0" smtClean="0">
                <a:solidFill>
                  <a:schemeClr val="bg1"/>
                </a:solidFill>
              </a:rPr>
              <a:t>強化行政監督</a:t>
            </a:r>
            <a:endParaRPr lang="en-US" altLang="zh-TW" b="1" dirty="0" smtClean="0">
              <a:solidFill>
                <a:schemeClr val="bg1"/>
              </a:solidFill>
            </a:endParaRPr>
          </a:p>
          <a:p>
            <a:r>
              <a:rPr lang="en-US" altLang="zh-TW" b="1" dirty="0" smtClean="0">
                <a:solidFill>
                  <a:schemeClr val="accent6">
                    <a:lumMod val="50000"/>
                  </a:schemeClr>
                </a:solidFill>
              </a:rPr>
              <a:t>(1)</a:t>
            </a:r>
            <a:r>
              <a:rPr lang="zh-TW" altLang="zh-TW" b="1" dirty="0" smtClean="0">
                <a:solidFill>
                  <a:schemeClr val="accent6">
                    <a:lumMod val="50000"/>
                  </a:schemeClr>
                </a:solidFill>
              </a:rPr>
              <a:t>主管機關之檢查措施</a:t>
            </a:r>
            <a:r>
              <a:rPr lang="en-US" altLang="zh-TW" b="1" dirty="0" smtClean="0">
                <a:solidFill>
                  <a:schemeClr val="accent6">
                    <a:lumMod val="50000"/>
                  </a:schemeClr>
                </a:solidFill>
              </a:rPr>
              <a:t>(</a:t>
            </a:r>
            <a:r>
              <a:rPr lang="zh-TW" altLang="zh-TW" b="1" dirty="0" smtClean="0">
                <a:solidFill>
                  <a:schemeClr val="accent6">
                    <a:lumMod val="50000"/>
                  </a:schemeClr>
                </a:solidFill>
              </a:rPr>
              <a:t>新法第</a:t>
            </a:r>
            <a:r>
              <a:rPr lang="en-US" altLang="zh-TW" b="1" dirty="0" smtClean="0">
                <a:solidFill>
                  <a:schemeClr val="accent6">
                    <a:lumMod val="50000"/>
                  </a:schemeClr>
                </a:solidFill>
              </a:rPr>
              <a:t>22</a:t>
            </a:r>
            <a:r>
              <a:rPr lang="zh-TW" altLang="zh-TW" b="1" dirty="0" smtClean="0">
                <a:solidFill>
                  <a:schemeClr val="accent6">
                    <a:lumMod val="50000"/>
                  </a:schemeClr>
                </a:solidFill>
              </a:rPr>
              <a:t>條</a:t>
            </a:r>
            <a:r>
              <a:rPr lang="en-US" altLang="zh-TW" b="1" dirty="0" smtClean="0">
                <a:solidFill>
                  <a:schemeClr val="accent6">
                    <a:lumMod val="50000"/>
                  </a:schemeClr>
                </a:solidFill>
              </a:rPr>
              <a:t>)</a:t>
            </a:r>
            <a:endParaRPr lang="zh-TW" altLang="zh-TW" b="1" dirty="0" smtClean="0">
              <a:solidFill>
                <a:schemeClr val="accent6">
                  <a:lumMod val="50000"/>
                </a:schemeClr>
              </a:solidFill>
            </a:endParaRPr>
          </a:p>
          <a:p>
            <a:pPr>
              <a:buNone/>
            </a:pPr>
            <a:r>
              <a:rPr lang="zh-TW" altLang="en-US" dirty="0" smtClean="0"/>
              <a:t>            </a:t>
            </a:r>
            <a:r>
              <a:rPr lang="zh-TW" altLang="zh-TW" dirty="0" smtClean="0"/>
              <a:t>為加強防制個人資料之濫用，中央目的事業主管機關或直轄市、縣（市）政府，發現非公務機關違反新法規定或認有必要時，得派員攜帶執行職務證明文件，進入檢查，如發現有違法情事，並得採取必要處分。</a:t>
            </a:r>
          </a:p>
          <a:p>
            <a:r>
              <a:rPr lang="en-US" altLang="zh-TW" b="1" dirty="0" smtClean="0">
                <a:solidFill>
                  <a:schemeClr val="accent6">
                    <a:lumMod val="50000"/>
                  </a:schemeClr>
                </a:solidFill>
              </a:rPr>
              <a:t>(2)</a:t>
            </a:r>
            <a:r>
              <a:rPr lang="zh-TW" altLang="zh-TW" b="1" dirty="0" smtClean="0">
                <a:solidFill>
                  <a:schemeClr val="accent6">
                    <a:lumMod val="50000"/>
                  </a:schemeClr>
                </a:solidFill>
              </a:rPr>
              <a:t>當事人不服檢查措施之救濟方法</a:t>
            </a:r>
            <a:r>
              <a:rPr lang="en-US" altLang="zh-TW" b="1" dirty="0" smtClean="0">
                <a:solidFill>
                  <a:schemeClr val="accent6">
                    <a:lumMod val="50000"/>
                  </a:schemeClr>
                </a:solidFill>
              </a:rPr>
              <a:t>(</a:t>
            </a:r>
            <a:r>
              <a:rPr lang="zh-TW" altLang="zh-TW" b="1" dirty="0" smtClean="0">
                <a:solidFill>
                  <a:schemeClr val="accent6">
                    <a:lumMod val="50000"/>
                  </a:schemeClr>
                </a:solidFill>
              </a:rPr>
              <a:t>新法第</a:t>
            </a:r>
            <a:r>
              <a:rPr lang="en-US" altLang="zh-TW" b="1" dirty="0" smtClean="0">
                <a:solidFill>
                  <a:schemeClr val="accent6">
                    <a:lumMod val="50000"/>
                  </a:schemeClr>
                </a:solidFill>
              </a:rPr>
              <a:t>24</a:t>
            </a:r>
            <a:r>
              <a:rPr lang="zh-TW" altLang="zh-TW" b="1" dirty="0" smtClean="0">
                <a:solidFill>
                  <a:schemeClr val="accent6">
                    <a:lumMod val="50000"/>
                  </a:schemeClr>
                </a:solidFill>
              </a:rPr>
              <a:t>條</a:t>
            </a:r>
            <a:r>
              <a:rPr lang="en-US" altLang="zh-TW" b="1" dirty="0" smtClean="0">
                <a:solidFill>
                  <a:schemeClr val="accent6">
                    <a:lumMod val="50000"/>
                  </a:schemeClr>
                </a:solidFill>
              </a:rPr>
              <a:t>)</a:t>
            </a:r>
            <a:endParaRPr lang="zh-TW" altLang="zh-TW" b="1" dirty="0" smtClean="0">
              <a:solidFill>
                <a:schemeClr val="accent6">
                  <a:lumMod val="50000"/>
                </a:schemeClr>
              </a:solidFill>
            </a:endParaRPr>
          </a:p>
          <a:p>
            <a:pPr>
              <a:buNone/>
            </a:pPr>
            <a:r>
              <a:rPr lang="zh-TW" altLang="en-US" dirty="0" smtClean="0"/>
              <a:t>            </a:t>
            </a:r>
            <a:r>
              <a:rPr lang="zh-TW" altLang="zh-TW" dirty="0" smtClean="0"/>
              <a:t>中央目的事業主管機關或直轄市、縣（市）政府執行檢查時所採取之措施，或相關強制、扣留或複製行為，當事人如有不服，得聲明異議。</a:t>
            </a:r>
          </a:p>
          <a:p>
            <a:r>
              <a:rPr lang="en-US" altLang="zh-TW" b="1" dirty="0" smtClean="0">
                <a:solidFill>
                  <a:schemeClr val="accent6">
                    <a:lumMod val="50000"/>
                  </a:schemeClr>
                </a:solidFill>
              </a:rPr>
              <a:t>(3)</a:t>
            </a:r>
            <a:r>
              <a:rPr lang="zh-TW" altLang="zh-TW" b="1" dirty="0" smtClean="0">
                <a:solidFill>
                  <a:schemeClr val="accent6">
                    <a:lumMod val="50000"/>
                  </a:schemeClr>
                </a:solidFill>
              </a:rPr>
              <a:t>違反新法規定之必要處分</a:t>
            </a:r>
            <a:r>
              <a:rPr lang="en-US" altLang="zh-TW" b="1" dirty="0" smtClean="0">
                <a:solidFill>
                  <a:schemeClr val="accent6">
                    <a:lumMod val="50000"/>
                  </a:schemeClr>
                </a:solidFill>
              </a:rPr>
              <a:t>(</a:t>
            </a:r>
            <a:r>
              <a:rPr lang="zh-TW" altLang="zh-TW" b="1" dirty="0" smtClean="0">
                <a:solidFill>
                  <a:schemeClr val="accent6">
                    <a:lumMod val="50000"/>
                  </a:schemeClr>
                </a:solidFill>
              </a:rPr>
              <a:t>新法第</a:t>
            </a:r>
            <a:r>
              <a:rPr lang="en-US" altLang="zh-TW" b="1" dirty="0" smtClean="0">
                <a:solidFill>
                  <a:schemeClr val="accent6">
                    <a:lumMod val="50000"/>
                  </a:schemeClr>
                </a:solidFill>
              </a:rPr>
              <a:t>25</a:t>
            </a:r>
            <a:r>
              <a:rPr lang="zh-TW" altLang="zh-TW" b="1" dirty="0" smtClean="0">
                <a:solidFill>
                  <a:schemeClr val="accent6">
                    <a:lumMod val="50000"/>
                  </a:schemeClr>
                </a:solidFill>
              </a:rPr>
              <a:t>條</a:t>
            </a:r>
            <a:r>
              <a:rPr lang="en-US" altLang="zh-TW" b="1" dirty="0" smtClean="0">
                <a:solidFill>
                  <a:schemeClr val="accent6">
                    <a:lumMod val="50000"/>
                  </a:schemeClr>
                </a:solidFill>
              </a:rPr>
              <a:t>)</a:t>
            </a:r>
            <a:endParaRPr lang="zh-TW" altLang="zh-TW" b="1" dirty="0" smtClean="0">
              <a:solidFill>
                <a:schemeClr val="accent6">
                  <a:lumMod val="50000"/>
                </a:schemeClr>
              </a:solidFill>
            </a:endParaRPr>
          </a:p>
          <a:p>
            <a:pPr>
              <a:buNone/>
            </a:pPr>
            <a:r>
              <a:rPr lang="zh-TW" altLang="en-US" dirty="0" smtClean="0"/>
              <a:t>            </a:t>
            </a:r>
            <a:r>
              <a:rPr lang="zh-TW" altLang="zh-TW" dirty="0" smtClean="0"/>
              <a:t>中央目的事業主管機關或直轄市、縣（市）政府，發現非公務機關蒐集、處理或利用個人資料有違反新法規定之情形者，除依法裁處罰鍰外，得採取禁止蒐集、處理或利用個人資料、命令刪除、予以沒入或命銷毀違法蒐集或處理之個人資料、公布姓名等必要處分，以保護資料當事人之權益不被繼續侵害。</a:t>
            </a:r>
            <a:endParaRPr lang="en-US" altLang="zh-TW" b="1" dirty="0" smtClean="0"/>
          </a:p>
          <a:p>
            <a:pPr marL="514350" indent="-514350">
              <a:buNone/>
            </a:pPr>
            <a:endParaRPr lang="zh-TW" altLang="en-US" dirty="0"/>
          </a:p>
        </p:txBody>
      </p:sp>
      <p:sp>
        <p:nvSpPr>
          <p:cNvPr id="3" name="標題 2"/>
          <p:cNvSpPr>
            <a:spLocks noGrp="1"/>
          </p:cNvSpPr>
          <p:nvPr>
            <p:ph type="title"/>
          </p:nvPr>
        </p:nvSpPr>
        <p:spPr>
          <a:xfrm>
            <a:off x="457200" y="152400"/>
            <a:ext cx="8229600" cy="756320"/>
          </a:xfrm>
        </p:spPr>
        <p:txBody>
          <a:bodyPr>
            <a:normAutofit fontScale="90000"/>
          </a:bodyPr>
          <a:lstStyle/>
          <a:p>
            <a:r>
              <a:rPr lang="zh-TW" altLang="en-US" sz="4400" b="1" dirty="0" smtClean="0">
                <a:solidFill>
                  <a:schemeClr val="tx1"/>
                </a:solidFill>
              </a:rPr>
              <a:t>二、</a:t>
            </a:r>
            <a:r>
              <a:rPr lang="zh-TW" altLang="zh-TW" sz="4400" b="1" dirty="0" smtClean="0">
                <a:solidFill>
                  <a:schemeClr val="tx1"/>
                </a:solidFill>
              </a:rPr>
              <a:t>個人資料保護法重要內容簡述</a:t>
            </a: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514350" indent="-514350">
              <a:buNone/>
            </a:pPr>
            <a:endParaRPr lang="en-US" altLang="zh-TW" b="1" dirty="0" smtClean="0"/>
          </a:p>
          <a:p>
            <a:pPr marL="514350" indent="-514350">
              <a:buFont typeface="+mj-ea"/>
              <a:buAutoNum type="ea1ChtPeriod"/>
            </a:pPr>
            <a:r>
              <a:rPr lang="zh-TW" altLang="en-US" b="1" dirty="0" smtClean="0"/>
              <a:t>問題提出</a:t>
            </a:r>
            <a:endParaRPr lang="en-US" altLang="zh-TW" b="1" dirty="0" smtClean="0"/>
          </a:p>
          <a:p>
            <a:pPr marL="514350" indent="-514350">
              <a:buFont typeface="+mj-ea"/>
              <a:buAutoNum type="ea1ChtPeriod"/>
            </a:pPr>
            <a:endParaRPr lang="en-US" altLang="zh-TW" dirty="0" smtClean="0"/>
          </a:p>
          <a:p>
            <a:pPr marL="514350" indent="-514350">
              <a:buFont typeface="+mj-ea"/>
              <a:buAutoNum type="ea1ChtPeriod"/>
            </a:pPr>
            <a:r>
              <a:rPr lang="zh-TW" altLang="zh-TW" sz="2800" b="1" dirty="0" smtClean="0"/>
              <a:t>個人資料保護法重要內容簡述</a:t>
            </a:r>
            <a:endParaRPr lang="en-US" altLang="zh-TW" sz="2800" dirty="0" smtClean="0"/>
          </a:p>
          <a:p>
            <a:pPr marL="514350" indent="-514350">
              <a:buFont typeface="+mj-ea"/>
              <a:buAutoNum type="ea1ChtPeriod"/>
            </a:pPr>
            <a:endParaRPr lang="en-US" altLang="zh-TW" sz="2800" dirty="0" smtClean="0"/>
          </a:p>
          <a:p>
            <a:pPr marL="514350" indent="-514350">
              <a:buFont typeface="+mj-ea"/>
              <a:buAutoNum type="ea1ChtPeriod"/>
            </a:pPr>
            <a:r>
              <a:rPr lang="zh-TW" altLang="zh-TW" sz="2800" b="1" dirty="0" smtClean="0"/>
              <a:t>個人資料保護法施行後各公務機關注意參考事項</a:t>
            </a:r>
            <a:endParaRPr lang="en-US" altLang="zh-TW" sz="2800" b="1" dirty="0" smtClean="0"/>
          </a:p>
          <a:p>
            <a:pPr marL="514350" indent="-514350">
              <a:buFont typeface="+mj-ea"/>
              <a:buAutoNum type="ea1ChtPeriod"/>
            </a:pPr>
            <a:endParaRPr lang="en-US" altLang="zh-TW" sz="2800" dirty="0" smtClean="0"/>
          </a:p>
          <a:p>
            <a:pPr marL="514350" indent="-514350">
              <a:buNone/>
            </a:pPr>
            <a:endParaRPr lang="en-US" altLang="zh-TW" dirty="0" smtClean="0"/>
          </a:p>
          <a:p>
            <a:pPr marL="514350" indent="-514350">
              <a:buNone/>
            </a:pPr>
            <a:endParaRPr lang="zh-TW" altLang="en-US" dirty="0"/>
          </a:p>
        </p:txBody>
      </p:sp>
      <p:sp>
        <p:nvSpPr>
          <p:cNvPr id="2" name="標題 1"/>
          <p:cNvSpPr>
            <a:spLocks noGrp="1"/>
          </p:cNvSpPr>
          <p:nvPr>
            <p:ph type="title"/>
          </p:nvPr>
        </p:nvSpPr>
        <p:spPr/>
        <p:txBody>
          <a:bodyPr/>
          <a:lstStyle/>
          <a:p>
            <a:pPr algn="ctr"/>
            <a:r>
              <a:rPr lang="zh-TW" altLang="en-US" dirty="0" smtClean="0"/>
              <a:t>大綱</a:t>
            </a:r>
            <a:endParaRPr lang="zh-TW"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980728"/>
            <a:ext cx="8229600" cy="5400600"/>
          </a:xfrm>
        </p:spPr>
        <p:txBody>
          <a:bodyPr/>
          <a:lstStyle/>
          <a:p>
            <a:pPr marL="514350" indent="-514350">
              <a:buFont typeface="+mj-lt"/>
              <a:buAutoNum type="arabicParenR" startAt="11"/>
            </a:pPr>
            <a:r>
              <a:rPr lang="zh-TW" altLang="zh-TW" b="1" dirty="0" smtClean="0">
                <a:solidFill>
                  <a:schemeClr val="bg1"/>
                </a:solidFill>
              </a:rPr>
              <a:t>團體訴訟</a:t>
            </a:r>
            <a:endParaRPr lang="en-US" altLang="zh-TW" b="1" dirty="0" smtClean="0">
              <a:solidFill>
                <a:schemeClr val="bg1"/>
              </a:solidFill>
            </a:endParaRPr>
          </a:p>
          <a:p>
            <a:pPr marL="514350" indent="-514350">
              <a:buNone/>
            </a:pPr>
            <a:endParaRPr lang="en-US" altLang="zh-TW" b="1" dirty="0" smtClean="0">
              <a:solidFill>
                <a:schemeClr val="bg1"/>
              </a:solidFill>
            </a:endParaRPr>
          </a:p>
          <a:p>
            <a:r>
              <a:rPr lang="en-US" altLang="zh-TW" dirty="0" smtClean="0"/>
              <a:t>(1) </a:t>
            </a:r>
            <a:r>
              <a:rPr lang="zh-TW" altLang="zh-TW" dirty="0" smtClean="0"/>
              <a:t>為結合民間力量，發揮新法保護個人資料之功能，爰增訂財團法人或公益社團法人符合新法規定者，得提起團體訴訟，以協助遭侵害之當事人進行損害賠償訴訟。</a:t>
            </a:r>
            <a:r>
              <a:rPr lang="zh-TW" altLang="zh-TW" b="1" dirty="0" smtClean="0">
                <a:solidFill>
                  <a:schemeClr val="accent6">
                    <a:lumMod val="50000"/>
                  </a:schemeClr>
                </a:solidFill>
              </a:rPr>
              <a:t>（新法第</a:t>
            </a:r>
            <a:r>
              <a:rPr lang="en-US" altLang="zh-TW" b="1" dirty="0" smtClean="0">
                <a:solidFill>
                  <a:schemeClr val="accent6">
                    <a:lumMod val="50000"/>
                  </a:schemeClr>
                </a:solidFill>
              </a:rPr>
              <a:t>32</a:t>
            </a:r>
            <a:r>
              <a:rPr lang="zh-TW" altLang="zh-TW" b="1" dirty="0" smtClean="0">
                <a:solidFill>
                  <a:schemeClr val="accent6">
                    <a:lumMod val="50000"/>
                  </a:schemeClr>
                </a:solidFill>
              </a:rPr>
              <a:t>條）</a:t>
            </a:r>
            <a:endParaRPr lang="en-US" altLang="zh-TW" b="1" dirty="0" smtClean="0">
              <a:solidFill>
                <a:schemeClr val="accent6">
                  <a:lumMod val="50000"/>
                </a:schemeClr>
              </a:solidFill>
            </a:endParaRPr>
          </a:p>
          <a:p>
            <a:pPr>
              <a:buNone/>
            </a:pPr>
            <a:endParaRPr lang="zh-TW" altLang="zh-TW" b="1" dirty="0" smtClean="0">
              <a:solidFill>
                <a:schemeClr val="accent6">
                  <a:lumMod val="50000"/>
                </a:schemeClr>
              </a:solidFill>
            </a:endParaRPr>
          </a:p>
          <a:p>
            <a:r>
              <a:rPr lang="en-US" altLang="zh-TW" dirty="0" smtClean="0"/>
              <a:t>(2) </a:t>
            </a:r>
            <a:r>
              <a:rPr lang="zh-TW" altLang="zh-TW" dirty="0" smtClean="0"/>
              <a:t>為鼓勵當事人透過團體訴訟主張權利，增訂團體訴訟裁判費減免之規定。</a:t>
            </a:r>
            <a:r>
              <a:rPr lang="zh-TW" altLang="zh-TW" b="1" dirty="0" smtClean="0">
                <a:solidFill>
                  <a:schemeClr val="accent6">
                    <a:lumMod val="50000"/>
                  </a:schemeClr>
                </a:solidFill>
              </a:rPr>
              <a:t>（新法第</a:t>
            </a:r>
            <a:r>
              <a:rPr lang="en-US" altLang="zh-TW" b="1" dirty="0" smtClean="0">
                <a:solidFill>
                  <a:schemeClr val="accent6">
                    <a:lumMod val="50000"/>
                  </a:schemeClr>
                </a:solidFill>
              </a:rPr>
              <a:t>33</a:t>
            </a:r>
            <a:r>
              <a:rPr lang="zh-TW" altLang="zh-TW" b="1" dirty="0" smtClean="0">
                <a:solidFill>
                  <a:schemeClr val="accent6">
                    <a:lumMod val="50000"/>
                  </a:schemeClr>
                </a:solidFill>
              </a:rPr>
              <a:t>條）</a:t>
            </a:r>
            <a:endParaRPr lang="en-US" altLang="zh-TW" b="1" dirty="0" smtClean="0">
              <a:solidFill>
                <a:schemeClr val="accent6">
                  <a:lumMod val="50000"/>
                </a:schemeClr>
              </a:solidFill>
            </a:endParaRPr>
          </a:p>
          <a:p>
            <a:pPr>
              <a:buNone/>
            </a:pPr>
            <a:endParaRPr lang="en-US" altLang="zh-TW" b="1" dirty="0" smtClean="0">
              <a:solidFill>
                <a:schemeClr val="accent6">
                  <a:lumMod val="50000"/>
                </a:schemeClr>
              </a:solidFill>
            </a:endParaRPr>
          </a:p>
          <a:p>
            <a:pPr marL="514350" indent="-514350">
              <a:buNone/>
            </a:pPr>
            <a:endParaRPr lang="zh-TW" altLang="en-US" dirty="0"/>
          </a:p>
        </p:txBody>
      </p:sp>
      <p:sp>
        <p:nvSpPr>
          <p:cNvPr id="3" name="標題 2"/>
          <p:cNvSpPr>
            <a:spLocks noGrp="1"/>
          </p:cNvSpPr>
          <p:nvPr>
            <p:ph type="title"/>
          </p:nvPr>
        </p:nvSpPr>
        <p:spPr>
          <a:xfrm>
            <a:off x="457200" y="152400"/>
            <a:ext cx="8229600" cy="756320"/>
          </a:xfrm>
        </p:spPr>
        <p:txBody>
          <a:bodyPr/>
          <a:lstStyle/>
          <a:p>
            <a:r>
              <a:rPr lang="zh-TW" altLang="en-US" sz="4000" b="1" dirty="0" smtClean="0">
                <a:solidFill>
                  <a:schemeClr val="tx1"/>
                </a:solidFill>
              </a:rPr>
              <a:t>二、</a:t>
            </a:r>
            <a:r>
              <a:rPr lang="zh-TW" altLang="zh-TW" sz="4000" b="1" dirty="0" smtClean="0">
                <a:solidFill>
                  <a:schemeClr val="tx1"/>
                </a:solidFill>
              </a:rPr>
              <a:t>個人資料保護法重要內容簡述</a:t>
            </a:r>
            <a:endParaRPr lang="zh-TW"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980728"/>
            <a:ext cx="8229600" cy="5544616"/>
          </a:xfrm>
        </p:spPr>
        <p:txBody>
          <a:bodyPr/>
          <a:lstStyle/>
          <a:p>
            <a:pPr marL="514350" indent="-514350">
              <a:buFont typeface="+mj-lt"/>
              <a:buAutoNum type="arabicParenR" startAt="12"/>
            </a:pPr>
            <a:r>
              <a:rPr lang="zh-TW" altLang="zh-TW" b="1" dirty="0" smtClean="0">
                <a:solidFill>
                  <a:schemeClr val="bg1"/>
                </a:solidFill>
              </a:rPr>
              <a:t>相關責任</a:t>
            </a:r>
            <a:endParaRPr lang="en-US" altLang="zh-TW" b="1" dirty="0" smtClean="0">
              <a:solidFill>
                <a:schemeClr val="bg1"/>
              </a:solidFill>
            </a:endParaRPr>
          </a:p>
          <a:p>
            <a:pPr marL="514350" indent="-514350">
              <a:buNone/>
            </a:pPr>
            <a:endParaRPr lang="en-US" altLang="zh-TW" b="1" dirty="0" smtClean="0"/>
          </a:p>
          <a:p>
            <a:pPr>
              <a:buNone/>
            </a:pPr>
            <a:r>
              <a:rPr lang="en-US" altLang="zh-TW" b="1" dirty="0" smtClean="0">
                <a:solidFill>
                  <a:schemeClr val="accent6">
                    <a:lumMod val="50000"/>
                  </a:schemeClr>
                </a:solidFill>
              </a:rPr>
              <a:t>(1)</a:t>
            </a:r>
            <a:r>
              <a:rPr lang="zh-TW" altLang="zh-TW" b="1" dirty="0" smtClean="0">
                <a:solidFill>
                  <a:schemeClr val="accent6">
                    <a:lumMod val="50000"/>
                  </a:schemeClr>
                </a:solidFill>
              </a:rPr>
              <a:t>刑事責任</a:t>
            </a:r>
          </a:p>
          <a:p>
            <a:r>
              <a:rPr lang="zh-TW" altLang="zh-TW" dirty="0" smtClean="0"/>
              <a:t>對於違法蒐集、處理或利用個人資料者，區別其是否具有「意圖營利」之主觀要件，科予程度不等之刑事責任。</a:t>
            </a:r>
          </a:p>
          <a:p>
            <a:pPr lvl="0"/>
            <a:r>
              <a:rPr lang="zh-TW" altLang="zh-TW" dirty="0" smtClean="0"/>
              <a:t>無營利意圖者</a:t>
            </a:r>
            <a:r>
              <a:rPr lang="en-US" altLang="zh-TW" b="1" dirty="0" smtClean="0">
                <a:solidFill>
                  <a:schemeClr val="accent6">
                    <a:lumMod val="50000"/>
                  </a:schemeClr>
                </a:solidFill>
              </a:rPr>
              <a:t>(</a:t>
            </a:r>
            <a:r>
              <a:rPr lang="zh-TW" altLang="zh-TW" b="1" dirty="0" smtClean="0">
                <a:solidFill>
                  <a:schemeClr val="accent6">
                    <a:lumMod val="50000"/>
                  </a:schemeClr>
                </a:solidFill>
              </a:rPr>
              <a:t>新法第</a:t>
            </a:r>
            <a:r>
              <a:rPr lang="en-US" altLang="zh-TW" b="1" dirty="0" smtClean="0">
                <a:solidFill>
                  <a:schemeClr val="accent6">
                    <a:lumMod val="50000"/>
                  </a:schemeClr>
                </a:solidFill>
              </a:rPr>
              <a:t>41</a:t>
            </a:r>
            <a:r>
              <a:rPr lang="zh-TW" altLang="zh-TW" b="1" dirty="0" smtClean="0">
                <a:solidFill>
                  <a:schemeClr val="accent6">
                    <a:lumMod val="50000"/>
                  </a:schemeClr>
                </a:solidFill>
              </a:rPr>
              <a:t>條第</a:t>
            </a:r>
            <a:r>
              <a:rPr lang="en-US" altLang="zh-TW" b="1" dirty="0" smtClean="0">
                <a:solidFill>
                  <a:schemeClr val="accent6">
                    <a:lumMod val="50000"/>
                  </a:schemeClr>
                </a:solidFill>
              </a:rPr>
              <a:t>1</a:t>
            </a:r>
            <a:r>
              <a:rPr lang="zh-TW" altLang="zh-TW" b="1" dirty="0" smtClean="0">
                <a:solidFill>
                  <a:schemeClr val="accent6">
                    <a:lumMod val="50000"/>
                  </a:schemeClr>
                </a:solidFill>
              </a:rPr>
              <a:t>項</a:t>
            </a:r>
            <a:r>
              <a:rPr lang="en-US" altLang="zh-TW" b="1" dirty="0" smtClean="0">
                <a:solidFill>
                  <a:schemeClr val="accent6">
                    <a:lumMod val="50000"/>
                  </a:schemeClr>
                </a:solidFill>
              </a:rPr>
              <a:t>)</a:t>
            </a:r>
            <a:endParaRPr lang="zh-TW" altLang="zh-TW" b="1" dirty="0" smtClean="0">
              <a:solidFill>
                <a:schemeClr val="accent6">
                  <a:lumMod val="50000"/>
                </a:schemeClr>
              </a:solidFill>
            </a:endParaRPr>
          </a:p>
          <a:p>
            <a:pPr lvl="0"/>
            <a:r>
              <a:rPr lang="zh-TW" altLang="zh-TW" dirty="0" smtClean="0"/>
              <a:t>意圖營利者</a:t>
            </a:r>
            <a:r>
              <a:rPr lang="en-US" altLang="zh-TW" b="1" dirty="0" smtClean="0">
                <a:solidFill>
                  <a:schemeClr val="accent6">
                    <a:lumMod val="50000"/>
                  </a:schemeClr>
                </a:solidFill>
              </a:rPr>
              <a:t>(</a:t>
            </a:r>
            <a:r>
              <a:rPr lang="zh-TW" altLang="zh-TW" b="1" dirty="0" smtClean="0">
                <a:solidFill>
                  <a:schemeClr val="accent6">
                    <a:lumMod val="50000"/>
                  </a:schemeClr>
                </a:solidFill>
              </a:rPr>
              <a:t>新法第</a:t>
            </a:r>
            <a:r>
              <a:rPr lang="en-US" altLang="zh-TW" b="1" dirty="0" smtClean="0">
                <a:solidFill>
                  <a:schemeClr val="accent6">
                    <a:lumMod val="50000"/>
                  </a:schemeClr>
                </a:solidFill>
              </a:rPr>
              <a:t>41</a:t>
            </a:r>
            <a:r>
              <a:rPr lang="zh-TW" altLang="zh-TW" b="1" dirty="0" smtClean="0">
                <a:solidFill>
                  <a:schemeClr val="accent6">
                    <a:lumMod val="50000"/>
                  </a:schemeClr>
                </a:solidFill>
              </a:rPr>
              <a:t>條第</a:t>
            </a:r>
            <a:r>
              <a:rPr lang="en-US" altLang="zh-TW" b="1" dirty="0" smtClean="0">
                <a:solidFill>
                  <a:schemeClr val="accent6">
                    <a:lumMod val="50000"/>
                  </a:schemeClr>
                </a:solidFill>
              </a:rPr>
              <a:t>2</a:t>
            </a:r>
            <a:r>
              <a:rPr lang="zh-TW" altLang="zh-TW" b="1" dirty="0" smtClean="0">
                <a:solidFill>
                  <a:schemeClr val="accent6">
                    <a:lumMod val="50000"/>
                  </a:schemeClr>
                </a:solidFill>
              </a:rPr>
              <a:t>項、第</a:t>
            </a:r>
            <a:r>
              <a:rPr lang="en-US" altLang="zh-TW" b="1" dirty="0" smtClean="0">
                <a:solidFill>
                  <a:schemeClr val="accent6">
                    <a:lumMod val="50000"/>
                  </a:schemeClr>
                </a:solidFill>
              </a:rPr>
              <a:t>42</a:t>
            </a:r>
            <a:r>
              <a:rPr lang="zh-TW" altLang="zh-TW" b="1" dirty="0" smtClean="0">
                <a:solidFill>
                  <a:schemeClr val="accent6">
                    <a:lumMod val="50000"/>
                  </a:schemeClr>
                </a:solidFill>
              </a:rPr>
              <a:t>條</a:t>
            </a:r>
            <a:r>
              <a:rPr lang="en-US" altLang="zh-TW" b="1" dirty="0" smtClean="0">
                <a:solidFill>
                  <a:schemeClr val="accent6">
                    <a:lumMod val="50000"/>
                  </a:schemeClr>
                </a:solidFill>
              </a:rPr>
              <a:t>)</a:t>
            </a:r>
            <a:endParaRPr lang="zh-TW" altLang="zh-TW" b="1" dirty="0" smtClean="0">
              <a:solidFill>
                <a:schemeClr val="accent6">
                  <a:lumMod val="50000"/>
                </a:schemeClr>
              </a:solidFill>
            </a:endParaRPr>
          </a:p>
          <a:p>
            <a:r>
              <a:rPr lang="zh-TW" altLang="zh-TW" dirty="0" smtClean="0"/>
              <a:t>為提升法益保護之周延程度，中華民國人民在我國領域外觸犯新法之罪者，亦適用新法</a:t>
            </a:r>
            <a:r>
              <a:rPr lang="en-US" altLang="zh-TW" b="1" dirty="0" smtClean="0">
                <a:solidFill>
                  <a:schemeClr val="accent6">
                    <a:lumMod val="50000"/>
                  </a:schemeClr>
                </a:solidFill>
              </a:rPr>
              <a:t>(</a:t>
            </a:r>
            <a:r>
              <a:rPr lang="zh-TW" altLang="zh-TW" b="1" dirty="0" smtClean="0">
                <a:solidFill>
                  <a:schemeClr val="accent6">
                    <a:lumMod val="50000"/>
                  </a:schemeClr>
                </a:solidFill>
              </a:rPr>
              <a:t>新法第</a:t>
            </a:r>
            <a:r>
              <a:rPr lang="en-US" altLang="zh-TW" b="1" dirty="0" smtClean="0">
                <a:solidFill>
                  <a:schemeClr val="accent6">
                    <a:lumMod val="50000"/>
                  </a:schemeClr>
                </a:solidFill>
              </a:rPr>
              <a:t>43</a:t>
            </a:r>
            <a:r>
              <a:rPr lang="zh-TW" altLang="zh-TW" b="1" dirty="0" smtClean="0">
                <a:solidFill>
                  <a:schemeClr val="accent6">
                    <a:lumMod val="50000"/>
                  </a:schemeClr>
                </a:solidFill>
              </a:rPr>
              <a:t>條</a:t>
            </a:r>
            <a:r>
              <a:rPr lang="en-US" altLang="zh-TW" b="1" dirty="0" smtClean="0">
                <a:solidFill>
                  <a:schemeClr val="accent6">
                    <a:lumMod val="50000"/>
                  </a:schemeClr>
                </a:solidFill>
              </a:rPr>
              <a:t>)</a:t>
            </a:r>
            <a:r>
              <a:rPr lang="zh-TW" altLang="zh-TW" dirty="0" smtClean="0"/>
              <a:t>。</a:t>
            </a:r>
            <a:endParaRPr lang="zh-TW" altLang="en-US" dirty="0"/>
          </a:p>
        </p:txBody>
      </p:sp>
      <p:sp>
        <p:nvSpPr>
          <p:cNvPr id="3" name="標題 2"/>
          <p:cNvSpPr>
            <a:spLocks noGrp="1"/>
          </p:cNvSpPr>
          <p:nvPr>
            <p:ph type="title"/>
          </p:nvPr>
        </p:nvSpPr>
        <p:spPr>
          <a:xfrm>
            <a:off x="457200" y="152400"/>
            <a:ext cx="8229600" cy="756320"/>
          </a:xfrm>
        </p:spPr>
        <p:txBody>
          <a:bodyPr>
            <a:normAutofit fontScale="90000"/>
          </a:bodyPr>
          <a:lstStyle/>
          <a:p>
            <a:r>
              <a:rPr lang="zh-TW" altLang="en-US" sz="4400" b="1" dirty="0" smtClean="0">
                <a:solidFill>
                  <a:schemeClr val="tx1"/>
                </a:solidFill>
              </a:rPr>
              <a:t>二、</a:t>
            </a:r>
            <a:r>
              <a:rPr lang="zh-TW" altLang="zh-TW" sz="4400" b="1" dirty="0" smtClean="0">
                <a:solidFill>
                  <a:schemeClr val="tx1"/>
                </a:solidFill>
              </a:rPr>
              <a:t>個人資料保護法重要內容簡述</a:t>
            </a:r>
            <a:endParaRPr lang="zh-TW"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052736"/>
            <a:ext cx="8229600" cy="5400600"/>
          </a:xfrm>
        </p:spPr>
        <p:txBody>
          <a:bodyPr/>
          <a:lstStyle/>
          <a:p>
            <a:pPr>
              <a:buNone/>
            </a:pPr>
            <a:r>
              <a:rPr lang="zh-TW" altLang="en-US" b="1" dirty="0" smtClean="0">
                <a:solidFill>
                  <a:schemeClr val="bg1"/>
                </a:solidFill>
              </a:rPr>
              <a:t>（</a:t>
            </a:r>
            <a:r>
              <a:rPr lang="en-US" altLang="zh-TW" b="1" dirty="0" smtClean="0">
                <a:solidFill>
                  <a:schemeClr val="bg1"/>
                </a:solidFill>
              </a:rPr>
              <a:t>2</a:t>
            </a:r>
            <a:r>
              <a:rPr lang="zh-TW" altLang="en-US" b="1" dirty="0" smtClean="0">
                <a:solidFill>
                  <a:schemeClr val="bg1"/>
                </a:solidFill>
              </a:rPr>
              <a:t>）</a:t>
            </a:r>
            <a:r>
              <a:rPr lang="zh-TW" altLang="zh-TW" b="1" dirty="0" smtClean="0">
                <a:solidFill>
                  <a:schemeClr val="bg1"/>
                </a:solidFill>
              </a:rPr>
              <a:t>調整損害賠償責任限制額度</a:t>
            </a:r>
            <a:endParaRPr lang="en-US" altLang="zh-TW" b="1" dirty="0" smtClean="0">
              <a:solidFill>
                <a:schemeClr val="bg1"/>
              </a:solidFill>
            </a:endParaRPr>
          </a:p>
          <a:p>
            <a:pPr lvl="0"/>
            <a:r>
              <a:rPr lang="zh-TW" altLang="zh-TW" b="1" dirty="0" smtClean="0">
                <a:solidFill>
                  <a:schemeClr val="accent6">
                    <a:lumMod val="50000"/>
                  </a:schemeClr>
                </a:solidFill>
              </a:rPr>
              <a:t>每人每一事件賠償額度降低</a:t>
            </a:r>
          </a:p>
          <a:p>
            <a:pPr>
              <a:buNone/>
            </a:pPr>
            <a:r>
              <a:rPr lang="zh-TW" altLang="en-US" dirty="0" smtClean="0"/>
              <a:t>           </a:t>
            </a:r>
            <a:r>
              <a:rPr lang="zh-TW" altLang="zh-TW" dirty="0" smtClean="0"/>
              <a:t>被害人不易或不能證明其實際損害額時，得請求法院依侵害情節，從每人每一事件新臺幣</a:t>
            </a:r>
            <a:r>
              <a:rPr lang="en-US" altLang="zh-TW" dirty="0" smtClean="0"/>
              <a:t>2</a:t>
            </a:r>
            <a:r>
              <a:rPr lang="zh-TW" altLang="zh-TW" dirty="0" smtClean="0"/>
              <a:t>萬元以上</a:t>
            </a:r>
            <a:r>
              <a:rPr lang="en-US" altLang="zh-TW" dirty="0" smtClean="0"/>
              <a:t>10</a:t>
            </a:r>
            <a:r>
              <a:rPr lang="zh-TW" altLang="zh-TW" dirty="0" smtClean="0"/>
              <a:t>萬元以下，改為以新臺幣</a:t>
            </a:r>
            <a:r>
              <a:rPr lang="en-US" altLang="zh-TW" dirty="0" smtClean="0"/>
              <a:t>500</a:t>
            </a:r>
            <a:r>
              <a:rPr lang="zh-TW" altLang="zh-TW" dirty="0" smtClean="0"/>
              <a:t>元以上</a:t>
            </a:r>
            <a:r>
              <a:rPr lang="en-US" altLang="zh-TW" dirty="0" smtClean="0"/>
              <a:t>2</a:t>
            </a:r>
            <a:r>
              <a:rPr lang="zh-TW" altLang="zh-TW" dirty="0" smtClean="0"/>
              <a:t>萬元以下計算</a:t>
            </a:r>
            <a:r>
              <a:rPr lang="zh-TW" altLang="zh-TW" b="1" dirty="0" smtClean="0">
                <a:solidFill>
                  <a:schemeClr val="accent6">
                    <a:lumMod val="50000"/>
                  </a:schemeClr>
                </a:solidFill>
              </a:rPr>
              <a:t>（新法第</a:t>
            </a:r>
            <a:r>
              <a:rPr lang="en-US" altLang="zh-TW" b="1" dirty="0" smtClean="0">
                <a:solidFill>
                  <a:schemeClr val="accent6">
                    <a:lumMod val="50000"/>
                  </a:schemeClr>
                </a:solidFill>
              </a:rPr>
              <a:t>28</a:t>
            </a:r>
            <a:r>
              <a:rPr lang="zh-TW" altLang="zh-TW" b="1" dirty="0" smtClean="0">
                <a:solidFill>
                  <a:schemeClr val="accent6">
                    <a:lumMod val="50000"/>
                  </a:schemeClr>
                </a:solidFill>
              </a:rPr>
              <a:t>條第</a:t>
            </a:r>
            <a:r>
              <a:rPr lang="en-US" altLang="zh-TW" b="1" dirty="0" smtClean="0">
                <a:solidFill>
                  <a:schemeClr val="accent6">
                    <a:lumMod val="50000"/>
                  </a:schemeClr>
                </a:solidFill>
              </a:rPr>
              <a:t>3</a:t>
            </a:r>
            <a:r>
              <a:rPr lang="zh-TW" altLang="zh-TW" b="1" dirty="0" smtClean="0">
                <a:solidFill>
                  <a:schemeClr val="accent6">
                    <a:lumMod val="50000"/>
                  </a:schemeClr>
                </a:solidFill>
              </a:rPr>
              <a:t>項）</a:t>
            </a:r>
            <a:r>
              <a:rPr lang="zh-TW" altLang="zh-TW" dirty="0" smtClean="0"/>
              <a:t>。</a:t>
            </a:r>
          </a:p>
          <a:p>
            <a:pPr lvl="0"/>
            <a:r>
              <a:rPr lang="zh-TW" altLang="zh-TW" b="1" dirty="0" smtClean="0">
                <a:solidFill>
                  <a:schemeClr val="accent6">
                    <a:lumMod val="50000"/>
                  </a:schemeClr>
                </a:solidFill>
              </a:rPr>
              <a:t>同一原因事實賠償總額提高</a:t>
            </a:r>
          </a:p>
          <a:p>
            <a:pPr>
              <a:buNone/>
            </a:pPr>
            <a:r>
              <a:rPr lang="zh-TW" altLang="en-US" dirty="0" smtClean="0"/>
              <a:t>           </a:t>
            </a:r>
            <a:r>
              <a:rPr lang="zh-TW" altLang="zh-TW" dirty="0" smtClean="0"/>
              <a:t>提高基於同一原因事實應對當事人負損害賠償責任之總額，由新臺幣</a:t>
            </a:r>
            <a:r>
              <a:rPr lang="en-US" altLang="zh-TW" dirty="0" smtClean="0"/>
              <a:t>2</a:t>
            </a:r>
            <a:r>
              <a:rPr lang="zh-TW" altLang="zh-TW" dirty="0" smtClean="0"/>
              <a:t>千萬元提高至新臺幣</a:t>
            </a:r>
            <a:r>
              <a:rPr lang="en-US" altLang="zh-TW" dirty="0" smtClean="0"/>
              <a:t>2</a:t>
            </a:r>
            <a:r>
              <a:rPr lang="zh-TW" altLang="zh-TW" dirty="0" smtClean="0"/>
              <a:t>億元</a:t>
            </a:r>
            <a:r>
              <a:rPr lang="en-US" altLang="zh-TW" b="1" dirty="0" smtClean="0">
                <a:solidFill>
                  <a:schemeClr val="accent6">
                    <a:lumMod val="50000"/>
                  </a:schemeClr>
                </a:solidFill>
              </a:rPr>
              <a:t>(</a:t>
            </a:r>
            <a:r>
              <a:rPr lang="zh-TW" altLang="zh-TW" b="1" dirty="0" smtClean="0">
                <a:solidFill>
                  <a:schemeClr val="accent6">
                    <a:lumMod val="50000"/>
                  </a:schemeClr>
                </a:solidFill>
              </a:rPr>
              <a:t>新法第</a:t>
            </a:r>
            <a:r>
              <a:rPr lang="en-US" altLang="zh-TW" b="1" dirty="0" smtClean="0">
                <a:solidFill>
                  <a:schemeClr val="accent6">
                    <a:lumMod val="50000"/>
                  </a:schemeClr>
                </a:solidFill>
              </a:rPr>
              <a:t>28</a:t>
            </a:r>
            <a:r>
              <a:rPr lang="zh-TW" altLang="zh-TW" b="1" dirty="0" smtClean="0">
                <a:solidFill>
                  <a:schemeClr val="accent6">
                    <a:lumMod val="50000"/>
                  </a:schemeClr>
                </a:solidFill>
              </a:rPr>
              <a:t>條第</a:t>
            </a:r>
            <a:r>
              <a:rPr lang="en-US" altLang="zh-TW" b="1" dirty="0" smtClean="0">
                <a:solidFill>
                  <a:schemeClr val="accent6">
                    <a:lumMod val="50000"/>
                  </a:schemeClr>
                </a:solidFill>
              </a:rPr>
              <a:t>4</a:t>
            </a:r>
            <a:r>
              <a:rPr lang="zh-TW" altLang="zh-TW" b="1" dirty="0" smtClean="0">
                <a:solidFill>
                  <a:schemeClr val="accent6">
                    <a:lumMod val="50000"/>
                  </a:schemeClr>
                </a:solidFill>
              </a:rPr>
              <a:t>項</a:t>
            </a:r>
            <a:r>
              <a:rPr lang="en-US" altLang="zh-TW" b="1" dirty="0" smtClean="0">
                <a:solidFill>
                  <a:schemeClr val="accent6">
                    <a:lumMod val="50000"/>
                  </a:schemeClr>
                </a:solidFill>
              </a:rPr>
              <a:t>)</a:t>
            </a:r>
            <a:r>
              <a:rPr lang="zh-TW" altLang="zh-TW" dirty="0" smtClean="0"/>
              <a:t>。</a:t>
            </a:r>
            <a:endParaRPr lang="zh-TW" altLang="en-US" dirty="0"/>
          </a:p>
        </p:txBody>
      </p:sp>
      <p:sp>
        <p:nvSpPr>
          <p:cNvPr id="3" name="標題 2"/>
          <p:cNvSpPr>
            <a:spLocks noGrp="1"/>
          </p:cNvSpPr>
          <p:nvPr>
            <p:ph type="title"/>
          </p:nvPr>
        </p:nvSpPr>
        <p:spPr>
          <a:xfrm>
            <a:off x="457200" y="152400"/>
            <a:ext cx="8229600" cy="900336"/>
          </a:xfrm>
        </p:spPr>
        <p:txBody>
          <a:bodyPr/>
          <a:lstStyle/>
          <a:p>
            <a:r>
              <a:rPr lang="zh-TW" altLang="en-US" sz="4000" b="1" dirty="0" smtClean="0">
                <a:solidFill>
                  <a:schemeClr val="tx1"/>
                </a:solidFill>
              </a:rPr>
              <a:t>二、</a:t>
            </a:r>
            <a:r>
              <a:rPr lang="zh-TW" altLang="zh-TW" sz="4000" b="1" dirty="0" smtClean="0">
                <a:solidFill>
                  <a:schemeClr val="tx1"/>
                </a:solidFill>
              </a:rPr>
              <a:t>個人資料保護法重要內容簡述</a:t>
            </a:r>
            <a:endParaRPr lang="zh-TW"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620688"/>
            <a:ext cx="8229600" cy="6048672"/>
          </a:xfrm>
        </p:spPr>
        <p:txBody>
          <a:bodyPr>
            <a:normAutofit fontScale="77500" lnSpcReduction="20000"/>
          </a:bodyPr>
          <a:lstStyle/>
          <a:p>
            <a:pPr>
              <a:buNone/>
            </a:pPr>
            <a:r>
              <a:rPr lang="zh-TW" altLang="en-US" b="1" dirty="0" smtClean="0">
                <a:solidFill>
                  <a:schemeClr val="bg1"/>
                </a:solidFill>
              </a:rPr>
              <a:t>（</a:t>
            </a:r>
            <a:r>
              <a:rPr lang="en-US" altLang="zh-TW" b="1" dirty="0" smtClean="0">
                <a:solidFill>
                  <a:schemeClr val="bg1"/>
                </a:solidFill>
              </a:rPr>
              <a:t>3</a:t>
            </a:r>
            <a:r>
              <a:rPr lang="zh-TW" altLang="en-US" b="1" dirty="0" smtClean="0">
                <a:solidFill>
                  <a:schemeClr val="bg1"/>
                </a:solidFill>
              </a:rPr>
              <a:t>）</a:t>
            </a:r>
            <a:r>
              <a:rPr lang="zh-TW" altLang="zh-TW" b="1" dirty="0" smtClean="0">
                <a:solidFill>
                  <a:schemeClr val="bg1"/>
                </a:solidFill>
              </a:rPr>
              <a:t>行政罰責任</a:t>
            </a:r>
            <a:endParaRPr lang="en-US" altLang="zh-TW" b="1" dirty="0" smtClean="0">
              <a:solidFill>
                <a:schemeClr val="bg1"/>
              </a:solidFill>
            </a:endParaRPr>
          </a:p>
          <a:p>
            <a:pPr>
              <a:buNone/>
            </a:pPr>
            <a:r>
              <a:rPr lang="zh-TW" altLang="en-US" dirty="0" smtClean="0"/>
              <a:t>            </a:t>
            </a:r>
            <a:r>
              <a:rPr lang="zh-TW" altLang="zh-TW" dirty="0" smtClean="0"/>
              <a:t>非公務機關違反新法規定，依其違法行為態樣課以不同程度之行政罰責任：</a:t>
            </a:r>
            <a:endParaRPr lang="en-US" altLang="zh-TW" dirty="0" smtClean="0"/>
          </a:p>
          <a:p>
            <a:pPr>
              <a:buNone/>
            </a:pPr>
            <a:endParaRPr lang="zh-TW" altLang="zh-TW" dirty="0" smtClean="0"/>
          </a:p>
          <a:p>
            <a:r>
              <a:rPr lang="en-US" altLang="zh-TW" dirty="0" smtClean="0"/>
              <a:t>a. </a:t>
            </a:r>
            <a:r>
              <a:rPr lang="zh-TW" altLang="zh-TW" dirty="0" smtClean="0"/>
              <a:t>違法蒐集、處理或利用特種個資或一般資料，或違反中央目的事業主管機關依新法第</a:t>
            </a:r>
            <a:r>
              <a:rPr lang="en-US" altLang="zh-TW" dirty="0" smtClean="0"/>
              <a:t>21</a:t>
            </a:r>
            <a:r>
              <a:rPr lang="zh-TW" altLang="zh-TW" dirty="0" smtClean="0"/>
              <a:t>條規定所為限制國際傳輸之命令或處分者，處新臺幣</a:t>
            </a:r>
            <a:r>
              <a:rPr lang="en-US" altLang="zh-TW" dirty="0" smtClean="0"/>
              <a:t>5</a:t>
            </a:r>
            <a:r>
              <a:rPr lang="zh-TW" altLang="zh-TW" dirty="0" smtClean="0"/>
              <a:t>萬元以上</a:t>
            </a:r>
            <a:r>
              <a:rPr lang="en-US" altLang="zh-TW" dirty="0" smtClean="0"/>
              <a:t>50</a:t>
            </a:r>
            <a:r>
              <a:rPr lang="zh-TW" altLang="zh-TW" dirty="0" smtClean="0"/>
              <a:t>萬元以下罰鍰</a:t>
            </a:r>
            <a:r>
              <a:rPr lang="en-US" altLang="zh-TW" b="1" dirty="0" smtClean="0">
                <a:solidFill>
                  <a:schemeClr val="accent6">
                    <a:lumMod val="50000"/>
                  </a:schemeClr>
                </a:solidFill>
              </a:rPr>
              <a:t>(</a:t>
            </a:r>
            <a:r>
              <a:rPr lang="zh-TW" altLang="zh-TW" b="1" dirty="0" smtClean="0">
                <a:solidFill>
                  <a:schemeClr val="accent6">
                    <a:lumMod val="50000"/>
                  </a:schemeClr>
                </a:solidFill>
              </a:rPr>
              <a:t>新法第</a:t>
            </a:r>
            <a:r>
              <a:rPr lang="en-US" altLang="zh-TW" b="1" dirty="0" smtClean="0">
                <a:solidFill>
                  <a:schemeClr val="accent6">
                    <a:lumMod val="50000"/>
                  </a:schemeClr>
                </a:solidFill>
              </a:rPr>
              <a:t>47</a:t>
            </a:r>
            <a:r>
              <a:rPr lang="zh-TW" altLang="zh-TW" b="1" dirty="0" smtClean="0">
                <a:solidFill>
                  <a:schemeClr val="accent6">
                    <a:lumMod val="50000"/>
                  </a:schemeClr>
                </a:solidFill>
              </a:rPr>
              <a:t>條</a:t>
            </a:r>
            <a:r>
              <a:rPr lang="en-US" altLang="zh-TW" b="1" dirty="0" smtClean="0">
                <a:solidFill>
                  <a:schemeClr val="accent6">
                    <a:lumMod val="50000"/>
                  </a:schemeClr>
                </a:solidFill>
              </a:rPr>
              <a:t>)</a:t>
            </a:r>
            <a:r>
              <a:rPr lang="zh-TW" altLang="zh-TW" dirty="0" smtClean="0"/>
              <a:t>。</a:t>
            </a:r>
            <a:endParaRPr lang="en-US" altLang="zh-TW" dirty="0" smtClean="0"/>
          </a:p>
          <a:p>
            <a:endParaRPr lang="zh-TW" altLang="zh-TW" dirty="0" smtClean="0"/>
          </a:p>
          <a:p>
            <a:r>
              <a:rPr lang="en-US" altLang="zh-TW" dirty="0" smtClean="0"/>
              <a:t>b. </a:t>
            </a:r>
            <a:r>
              <a:rPr lang="zh-TW" altLang="zh-TW" dirty="0" smtClean="0"/>
              <a:t>違反新法有關告知義務，當事人之相關權利，個人資料被竊取、洩漏、竄改或其他侵害之通知義務，或行銷應給予拒絕接受行銷之方式規定，先限期改正，屆期未改正者，按次處新臺幣</a:t>
            </a:r>
            <a:r>
              <a:rPr lang="en-US" altLang="zh-TW" dirty="0" smtClean="0"/>
              <a:t>2</a:t>
            </a:r>
            <a:r>
              <a:rPr lang="zh-TW" altLang="zh-TW" dirty="0" smtClean="0"/>
              <a:t>萬元以上</a:t>
            </a:r>
            <a:r>
              <a:rPr lang="en-US" altLang="zh-TW" dirty="0" smtClean="0"/>
              <a:t>20</a:t>
            </a:r>
            <a:r>
              <a:rPr lang="zh-TW" altLang="zh-TW" dirty="0" smtClean="0"/>
              <a:t>萬元以下罰鍰</a:t>
            </a:r>
            <a:r>
              <a:rPr lang="en-US" altLang="zh-TW" b="1" dirty="0" smtClean="0">
                <a:solidFill>
                  <a:schemeClr val="accent6">
                    <a:lumMod val="50000"/>
                  </a:schemeClr>
                </a:solidFill>
              </a:rPr>
              <a:t>(</a:t>
            </a:r>
            <a:r>
              <a:rPr lang="zh-TW" altLang="zh-TW" b="1" dirty="0" smtClean="0">
                <a:solidFill>
                  <a:schemeClr val="accent6">
                    <a:lumMod val="50000"/>
                  </a:schemeClr>
                </a:solidFill>
              </a:rPr>
              <a:t>新法第</a:t>
            </a:r>
            <a:r>
              <a:rPr lang="en-US" altLang="zh-TW" b="1" dirty="0" smtClean="0">
                <a:solidFill>
                  <a:schemeClr val="accent6">
                    <a:lumMod val="50000"/>
                  </a:schemeClr>
                </a:solidFill>
              </a:rPr>
              <a:t>48</a:t>
            </a:r>
            <a:r>
              <a:rPr lang="zh-TW" altLang="zh-TW" b="1" dirty="0" smtClean="0">
                <a:solidFill>
                  <a:schemeClr val="accent6">
                    <a:lumMod val="50000"/>
                  </a:schemeClr>
                </a:solidFill>
              </a:rPr>
              <a:t>條</a:t>
            </a:r>
            <a:r>
              <a:rPr lang="en-US" altLang="zh-TW" b="1" dirty="0" smtClean="0">
                <a:solidFill>
                  <a:schemeClr val="accent6">
                    <a:lumMod val="50000"/>
                  </a:schemeClr>
                </a:solidFill>
              </a:rPr>
              <a:t>)</a:t>
            </a:r>
            <a:r>
              <a:rPr lang="zh-TW" altLang="zh-TW" dirty="0" smtClean="0"/>
              <a:t>。</a:t>
            </a:r>
            <a:endParaRPr lang="en-US" altLang="zh-TW" dirty="0" smtClean="0"/>
          </a:p>
          <a:p>
            <a:endParaRPr lang="zh-TW" altLang="zh-TW" dirty="0" smtClean="0"/>
          </a:p>
          <a:p>
            <a:r>
              <a:rPr lang="en-US" altLang="zh-TW" dirty="0" smtClean="0"/>
              <a:t>c. </a:t>
            </a:r>
            <a:r>
              <a:rPr lang="zh-TW" altLang="zh-TW" dirty="0" smtClean="0"/>
              <a:t>非公務機關無正當理由規避、妨礙或拒絕目的事業主管機關進入、檢查或處分者，處新臺幣</a:t>
            </a:r>
            <a:r>
              <a:rPr lang="en-US" altLang="zh-TW" dirty="0" smtClean="0"/>
              <a:t>2</a:t>
            </a:r>
            <a:r>
              <a:rPr lang="zh-TW" altLang="zh-TW" dirty="0" smtClean="0"/>
              <a:t>萬元以上</a:t>
            </a:r>
            <a:r>
              <a:rPr lang="en-US" altLang="zh-TW" dirty="0" smtClean="0"/>
              <a:t>20</a:t>
            </a:r>
            <a:r>
              <a:rPr lang="zh-TW" altLang="zh-TW" dirty="0" smtClean="0"/>
              <a:t>萬元以下罰鍰</a:t>
            </a:r>
            <a:r>
              <a:rPr lang="en-US" altLang="zh-TW" b="1" dirty="0" smtClean="0">
                <a:solidFill>
                  <a:schemeClr val="accent6">
                    <a:lumMod val="50000"/>
                  </a:schemeClr>
                </a:solidFill>
              </a:rPr>
              <a:t>(</a:t>
            </a:r>
            <a:r>
              <a:rPr lang="zh-TW" altLang="zh-TW" b="1" dirty="0" smtClean="0">
                <a:solidFill>
                  <a:schemeClr val="accent6">
                    <a:lumMod val="50000"/>
                  </a:schemeClr>
                </a:solidFill>
              </a:rPr>
              <a:t>新法第</a:t>
            </a:r>
            <a:r>
              <a:rPr lang="en-US" altLang="zh-TW" b="1" dirty="0" smtClean="0">
                <a:solidFill>
                  <a:schemeClr val="accent6">
                    <a:lumMod val="50000"/>
                  </a:schemeClr>
                </a:solidFill>
              </a:rPr>
              <a:t>49</a:t>
            </a:r>
            <a:r>
              <a:rPr lang="zh-TW" altLang="zh-TW" b="1" dirty="0" smtClean="0">
                <a:solidFill>
                  <a:schemeClr val="accent6">
                    <a:lumMod val="50000"/>
                  </a:schemeClr>
                </a:solidFill>
              </a:rPr>
              <a:t>條</a:t>
            </a:r>
            <a:r>
              <a:rPr lang="en-US" altLang="zh-TW" b="1" dirty="0" smtClean="0">
                <a:solidFill>
                  <a:schemeClr val="accent6">
                    <a:lumMod val="50000"/>
                  </a:schemeClr>
                </a:solidFill>
              </a:rPr>
              <a:t>)</a:t>
            </a:r>
            <a:r>
              <a:rPr lang="zh-TW" altLang="zh-TW" dirty="0" smtClean="0"/>
              <a:t>。</a:t>
            </a:r>
            <a:endParaRPr lang="en-US" altLang="zh-TW" dirty="0" smtClean="0"/>
          </a:p>
          <a:p>
            <a:endParaRPr lang="zh-TW" altLang="zh-TW" dirty="0" smtClean="0"/>
          </a:p>
          <a:p>
            <a:r>
              <a:rPr lang="en-US" altLang="zh-TW" dirty="0" smtClean="0"/>
              <a:t>d. </a:t>
            </a:r>
            <a:r>
              <a:rPr lang="zh-TW" altLang="zh-TW" dirty="0" smtClean="0"/>
              <a:t>非公務機關之代表人、管理人或其他有代表權人，因該非公務機關違反新法規定受罰鍰處罰時，除能證明已盡防止義務者外，應並受同一額度罰鍰之處罰</a:t>
            </a:r>
            <a:r>
              <a:rPr lang="en-US" altLang="zh-TW" b="1" dirty="0" smtClean="0">
                <a:solidFill>
                  <a:schemeClr val="accent6">
                    <a:lumMod val="50000"/>
                  </a:schemeClr>
                </a:solidFill>
              </a:rPr>
              <a:t>(</a:t>
            </a:r>
            <a:r>
              <a:rPr lang="zh-TW" altLang="zh-TW" b="1" dirty="0" smtClean="0">
                <a:solidFill>
                  <a:schemeClr val="accent6">
                    <a:lumMod val="50000"/>
                  </a:schemeClr>
                </a:solidFill>
              </a:rPr>
              <a:t>新法第</a:t>
            </a:r>
            <a:r>
              <a:rPr lang="en-US" altLang="zh-TW" b="1" dirty="0" smtClean="0">
                <a:solidFill>
                  <a:schemeClr val="accent6">
                    <a:lumMod val="50000"/>
                  </a:schemeClr>
                </a:solidFill>
              </a:rPr>
              <a:t>50</a:t>
            </a:r>
            <a:r>
              <a:rPr lang="zh-TW" altLang="zh-TW" b="1" dirty="0" smtClean="0">
                <a:solidFill>
                  <a:schemeClr val="accent6">
                    <a:lumMod val="50000"/>
                  </a:schemeClr>
                </a:solidFill>
              </a:rPr>
              <a:t>條</a:t>
            </a:r>
            <a:r>
              <a:rPr lang="en-US" altLang="zh-TW" b="1" dirty="0" smtClean="0">
                <a:solidFill>
                  <a:schemeClr val="accent6">
                    <a:lumMod val="50000"/>
                  </a:schemeClr>
                </a:solidFill>
              </a:rPr>
              <a:t>)</a:t>
            </a:r>
            <a:r>
              <a:rPr lang="zh-TW" altLang="zh-TW" dirty="0" smtClean="0"/>
              <a:t>。</a:t>
            </a:r>
            <a:endParaRPr lang="zh-TW" altLang="en-US" dirty="0"/>
          </a:p>
        </p:txBody>
      </p:sp>
      <p:sp>
        <p:nvSpPr>
          <p:cNvPr id="3" name="標題 2"/>
          <p:cNvSpPr>
            <a:spLocks noGrp="1"/>
          </p:cNvSpPr>
          <p:nvPr>
            <p:ph type="title"/>
          </p:nvPr>
        </p:nvSpPr>
        <p:spPr>
          <a:xfrm>
            <a:off x="457200" y="152400"/>
            <a:ext cx="8229600" cy="468288"/>
          </a:xfrm>
        </p:spPr>
        <p:txBody>
          <a:bodyPr>
            <a:normAutofit fontScale="90000"/>
          </a:bodyPr>
          <a:lstStyle/>
          <a:p>
            <a:r>
              <a:rPr lang="zh-TW" altLang="en-US" sz="2800" b="1" dirty="0" smtClean="0">
                <a:solidFill>
                  <a:schemeClr val="tx1"/>
                </a:solidFill>
              </a:rPr>
              <a:t>二、</a:t>
            </a:r>
            <a:r>
              <a:rPr lang="zh-TW" altLang="zh-TW" sz="2800" b="1" dirty="0" smtClean="0">
                <a:solidFill>
                  <a:schemeClr val="tx1"/>
                </a:solidFill>
              </a:rPr>
              <a:t>個人資料保護法重要內容簡述</a:t>
            </a:r>
            <a:endParaRPr lang="zh-TW" alt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980727"/>
            <a:ext cx="8229600" cy="5372571"/>
          </a:xfrm>
        </p:spPr>
        <p:txBody>
          <a:bodyPr>
            <a:normAutofit lnSpcReduction="10000"/>
          </a:bodyPr>
          <a:lstStyle/>
          <a:p>
            <a:pPr marL="514350" indent="-514350">
              <a:buFont typeface="+mj-lt"/>
              <a:buAutoNum type="arabicParenR"/>
            </a:pPr>
            <a:r>
              <a:rPr lang="zh-TW" altLang="zh-TW" b="1" dirty="0" smtClean="0"/>
              <a:t>公務機關蒐集、處理及利用個人資料行為</a:t>
            </a:r>
            <a:endParaRPr lang="en-US" altLang="zh-TW" b="1" dirty="0" smtClean="0"/>
          </a:p>
          <a:p>
            <a:pPr marL="514350" indent="-514350">
              <a:buNone/>
            </a:pPr>
            <a:endParaRPr lang="en-US" altLang="zh-TW" b="1" dirty="0" smtClean="0"/>
          </a:p>
          <a:p>
            <a:r>
              <a:rPr lang="zh-TW" altLang="zh-TW" dirty="0" smtClean="0"/>
              <a:t>依</a:t>
            </a:r>
            <a:r>
              <a:rPr lang="en-US" altLang="zh-TW" dirty="0" smtClean="0"/>
              <a:t>98</a:t>
            </a:r>
            <a:r>
              <a:rPr lang="zh-TW" altLang="zh-TW" dirty="0" smtClean="0"/>
              <a:t>、</a:t>
            </a:r>
            <a:r>
              <a:rPr lang="en-US" altLang="zh-TW" dirty="0" smtClean="0"/>
              <a:t>99</a:t>
            </a:r>
            <a:r>
              <a:rPr lang="zh-TW" altLang="zh-TW" dirty="0" smtClean="0"/>
              <a:t>年度「執行電腦處理個人資料保護事項協調聯繫」決議，所有公務機關指定一位個資聯絡窗口及個資召集人，來協調聯繫與個人資料有關的事項，而各機關也要訂定該機關的「個人資料保護及管理規範」。</a:t>
            </a:r>
            <a:endParaRPr lang="en-US" altLang="zh-TW" dirty="0" smtClean="0"/>
          </a:p>
          <a:p>
            <a:r>
              <a:rPr lang="zh-TW" altLang="zh-TW" dirty="0" smtClean="0"/>
              <a:t>故公務機關若已訂定個人資料保護及管理規範者，應參照新法意旨酌予修正並繼續執行外，尚未訂定者，參照個人資料</a:t>
            </a:r>
            <a:r>
              <a:rPr lang="zh-TW" altLang="zh-TW" smtClean="0"/>
              <a:t>保護</a:t>
            </a:r>
            <a:r>
              <a:rPr lang="zh-TW" altLang="zh-TW" smtClean="0"/>
              <a:t>法</a:t>
            </a:r>
            <a:r>
              <a:rPr lang="zh-TW" altLang="en-US" smtClean="0"/>
              <a:t>施行細則</a:t>
            </a:r>
            <a:r>
              <a:rPr lang="zh-TW" altLang="zh-TW" smtClean="0"/>
              <a:t>第</a:t>
            </a:r>
            <a:r>
              <a:rPr lang="en-US" altLang="zh-TW" dirty="0" smtClean="0"/>
              <a:t>12</a:t>
            </a:r>
            <a:r>
              <a:rPr lang="zh-TW" altLang="zh-TW" dirty="0" smtClean="0"/>
              <a:t>條第</a:t>
            </a:r>
            <a:r>
              <a:rPr lang="en-US" altLang="zh-TW" dirty="0" smtClean="0"/>
              <a:t>2</a:t>
            </a:r>
            <a:r>
              <a:rPr lang="zh-TW" altLang="zh-TW" dirty="0" smtClean="0"/>
              <a:t>項及第</a:t>
            </a:r>
            <a:r>
              <a:rPr lang="en-US" altLang="zh-TW" dirty="0" smtClean="0"/>
              <a:t>24</a:t>
            </a:r>
            <a:r>
              <a:rPr lang="zh-TW" altLang="zh-TW" dirty="0" smtClean="0"/>
              <a:t>條規定，公務機關保有個人資料檔案者，應訂定個人資料安全維護規定；並參酌下列事項</a:t>
            </a:r>
            <a:r>
              <a:rPr lang="zh-TW" altLang="en-US" b="1" dirty="0" smtClean="0">
                <a:solidFill>
                  <a:srgbClr val="FF0000"/>
                </a:solidFill>
                <a:effectLst>
                  <a:outerShdw blurRad="38100" dist="38100" dir="2700000" algn="tl">
                    <a:srgbClr val="000000">
                      <a:alpha val="43137"/>
                    </a:srgbClr>
                  </a:outerShdw>
                </a:effectLst>
              </a:rPr>
              <a:t>（見下頁）</a:t>
            </a:r>
            <a:r>
              <a:rPr lang="zh-TW" altLang="zh-TW" dirty="0" smtClean="0"/>
              <a:t>，依比例原則，衡酌所欲達成之個人資料保護目的，適度規範之。</a:t>
            </a:r>
          </a:p>
        </p:txBody>
      </p:sp>
      <p:sp>
        <p:nvSpPr>
          <p:cNvPr id="3" name="標題 2"/>
          <p:cNvSpPr>
            <a:spLocks noGrp="1"/>
          </p:cNvSpPr>
          <p:nvPr>
            <p:ph type="title"/>
          </p:nvPr>
        </p:nvSpPr>
        <p:spPr>
          <a:xfrm>
            <a:off x="457200" y="152400"/>
            <a:ext cx="8229600" cy="756320"/>
          </a:xfrm>
        </p:spPr>
        <p:txBody>
          <a:bodyPr>
            <a:normAutofit/>
          </a:bodyPr>
          <a:lstStyle/>
          <a:p>
            <a:pPr marL="514350" indent="-514350"/>
            <a:r>
              <a:rPr lang="zh-TW" altLang="en-US" sz="2800" b="1" dirty="0" smtClean="0">
                <a:solidFill>
                  <a:schemeClr val="tx1"/>
                </a:solidFill>
                <a:effectLst/>
              </a:rPr>
              <a:t>三、</a:t>
            </a:r>
            <a:r>
              <a:rPr lang="zh-TW" altLang="zh-TW" sz="2800" b="1" dirty="0" smtClean="0">
                <a:solidFill>
                  <a:schemeClr val="tx1"/>
                </a:solidFill>
                <a:effectLst/>
              </a:rPr>
              <a:t>個人資料保護法施行後各公務機關注意參考事項</a:t>
            </a:r>
            <a:endParaRPr lang="en-US" altLang="zh-TW" sz="2800" b="1" dirty="0" smtClean="0">
              <a:solidFill>
                <a:schemeClr val="tx1"/>
              </a:solidFill>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92500" lnSpcReduction="10000"/>
          </a:bodyPr>
          <a:lstStyle/>
          <a:p>
            <a:r>
              <a:rPr lang="zh-TW" altLang="zh-TW" dirty="0" smtClean="0"/>
              <a:t>一、配置管理之人員及相當資源。</a:t>
            </a:r>
          </a:p>
          <a:p>
            <a:r>
              <a:rPr lang="zh-TW" altLang="zh-TW" dirty="0" smtClean="0"/>
              <a:t>二、界定個人資料之範圍。</a:t>
            </a:r>
          </a:p>
          <a:p>
            <a:r>
              <a:rPr lang="zh-TW" altLang="zh-TW" dirty="0" smtClean="0"/>
              <a:t>三、個人資料之風險評估及管理機制。</a:t>
            </a:r>
          </a:p>
          <a:p>
            <a:r>
              <a:rPr lang="zh-TW" altLang="zh-TW" dirty="0" smtClean="0"/>
              <a:t>四、事故之預防、通報及應變機制。</a:t>
            </a:r>
          </a:p>
          <a:p>
            <a:r>
              <a:rPr lang="zh-TW" altLang="zh-TW" dirty="0" smtClean="0"/>
              <a:t>五、個人資料蒐集、處理及利用之內部管理程序。</a:t>
            </a:r>
          </a:p>
          <a:p>
            <a:r>
              <a:rPr lang="zh-TW" altLang="zh-TW" dirty="0" smtClean="0"/>
              <a:t>六、資料安全管理及人員管理。</a:t>
            </a:r>
          </a:p>
          <a:p>
            <a:r>
              <a:rPr lang="zh-TW" altLang="zh-TW" dirty="0" smtClean="0"/>
              <a:t>七、認知宣導及教育訓練。</a:t>
            </a:r>
          </a:p>
          <a:p>
            <a:r>
              <a:rPr lang="zh-TW" altLang="zh-TW" dirty="0" smtClean="0"/>
              <a:t>八、設備安全管理。</a:t>
            </a:r>
          </a:p>
          <a:p>
            <a:r>
              <a:rPr lang="zh-TW" altLang="zh-TW" dirty="0" smtClean="0"/>
              <a:t>九、資料安全稽核機制。</a:t>
            </a:r>
          </a:p>
          <a:p>
            <a:r>
              <a:rPr lang="zh-TW" altLang="zh-TW" dirty="0" smtClean="0"/>
              <a:t>十、使用紀錄、軌跡資料及證據保存。</a:t>
            </a:r>
          </a:p>
          <a:p>
            <a:r>
              <a:rPr lang="zh-TW" altLang="zh-TW" dirty="0" smtClean="0"/>
              <a:t>十一、個人資料安全維護之整體持續改善。</a:t>
            </a:r>
            <a:endParaRPr lang="zh-TW" altLang="en-US" dirty="0" smtClean="0"/>
          </a:p>
          <a:p>
            <a:endParaRPr lang="zh-TW" altLang="en-US" dirty="0"/>
          </a:p>
        </p:txBody>
      </p:sp>
      <p:sp>
        <p:nvSpPr>
          <p:cNvPr id="3" name="標題 2"/>
          <p:cNvSpPr>
            <a:spLocks noGrp="1"/>
          </p:cNvSpPr>
          <p:nvPr>
            <p:ph type="title"/>
          </p:nvPr>
        </p:nvSpPr>
        <p:spPr>
          <a:xfrm>
            <a:off x="457200" y="152400"/>
            <a:ext cx="8229600" cy="972344"/>
          </a:xfrm>
        </p:spPr>
        <p:txBody>
          <a:bodyPr>
            <a:normAutofit/>
          </a:bodyPr>
          <a:lstStyle/>
          <a:p>
            <a:r>
              <a:rPr lang="zh-TW" altLang="en-US" sz="2800" b="1" dirty="0" smtClean="0">
                <a:solidFill>
                  <a:schemeClr val="tx1"/>
                </a:solidFill>
                <a:effectLst>
                  <a:outerShdw blurRad="38100" dist="38100" dir="2700000" algn="tl">
                    <a:srgbClr val="000000">
                      <a:alpha val="43137"/>
                    </a:srgbClr>
                  </a:outerShdw>
                </a:effectLst>
              </a:rPr>
              <a:t>三、</a:t>
            </a:r>
            <a:r>
              <a:rPr lang="zh-TW" altLang="zh-TW" sz="2800" b="1" dirty="0" smtClean="0">
                <a:solidFill>
                  <a:schemeClr val="tx1"/>
                </a:solidFill>
                <a:effectLst>
                  <a:outerShdw blurRad="38100" dist="38100" dir="2700000" algn="tl">
                    <a:srgbClr val="000000">
                      <a:alpha val="43137"/>
                    </a:srgbClr>
                  </a:outerShdw>
                </a:effectLst>
              </a:rPr>
              <a:t>個人資料保護法施行後各公務機關注意參考事項</a:t>
            </a:r>
            <a:endParaRPr lang="zh-TW" altLang="en-US" sz="2800"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124744"/>
            <a:ext cx="8229600" cy="4971256"/>
          </a:xfrm>
        </p:spPr>
        <p:txBody>
          <a:bodyPr>
            <a:normAutofit fontScale="92500"/>
          </a:bodyPr>
          <a:lstStyle/>
          <a:p>
            <a:r>
              <a:rPr lang="zh-TW" altLang="en-US" dirty="0" smtClean="0"/>
              <a:t>（一）問題</a:t>
            </a:r>
            <a:endParaRPr lang="en-US" altLang="zh-TW" dirty="0" smtClean="0"/>
          </a:p>
          <a:p>
            <a:pPr>
              <a:buNone/>
            </a:pPr>
            <a:r>
              <a:rPr lang="zh-TW" altLang="en-US" b="1" dirty="0" smtClean="0"/>
              <a:t>     </a:t>
            </a:r>
            <a:r>
              <a:rPr lang="en-US" altLang="zh-TW" b="1" dirty="0" smtClean="0"/>
              <a:t>Q</a:t>
            </a:r>
            <a:r>
              <a:rPr lang="zh-TW" altLang="en-US" b="1" dirty="0" smtClean="0"/>
              <a:t>：社會救助業務之主管機關得否請求財政部財稅資料中心提供投資人持股資料，以便辦理低收入戶、中低收入戶資格認定業務？</a:t>
            </a:r>
            <a:endParaRPr lang="en-US" altLang="zh-TW" b="1" dirty="0" smtClean="0"/>
          </a:p>
          <a:p>
            <a:pPr>
              <a:buNone/>
            </a:pPr>
            <a:endParaRPr lang="en-US" altLang="zh-TW" b="1" dirty="0" smtClean="0"/>
          </a:p>
          <a:p>
            <a:pPr>
              <a:buNone/>
            </a:pPr>
            <a:r>
              <a:rPr lang="zh-TW" altLang="en-US" b="1" dirty="0" smtClean="0"/>
              <a:t>      </a:t>
            </a:r>
            <a:r>
              <a:rPr lang="en-US" altLang="zh-TW" b="1" dirty="0" smtClean="0"/>
              <a:t>A</a:t>
            </a:r>
            <a:r>
              <a:rPr lang="zh-TW" altLang="en-US" b="1" dirty="0" smtClean="0"/>
              <a:t>：</a:t>
            </a:r>
            <a:r>
              <a:rPr lang="zh-TW" altLang="en-US" dirty="0" smtClean="0">
                <a:solidFill>
                  <a:schemeClr val="bg1">
                    <a:lumMod val="95000"/>
                    <a:lumOff val="5000"/>
                  </a:schemeClr>
                </a:solidFill>
              </a:rPr>
              <a:t>社會救助業務之主管機關依社會救助法第</a:t>
            </a:r>
            <a:r>
              <a:rPr lang="en-US" altLang="zh-TW" dirty="0" smtClean="0">
                <a:solidFill>
                  <a:schemeClr val="bg1">
                    <a:lumMod val="95000"/>
                    <a:lumOff val="5000"/>
                  </a:schemeClr>
                </a:solidFill>
              </a:rPr>
              <a:t>4</a:t>
            </a:r>
            <a:r>
              <a:rPr lang="zh-TW" altLang="en-US" dirty="0" smtClean="0">
                <a:solidFill>
                  <a:schemeClr val="bg1">
                    <a:lumMod val="95000"/>
                    <a:lumOff val="5000"/>
                  </a:schemeClr>
                </a:solidFill>
              </a:rPr>
              <a:t>條、第</a:t>
            </a:r>
            <a:r>
              <a:rPr lang="en-US" altLang="zh-TW" dirty="0" smtClean="0">
                <a:solidFill>
                  <a:schemeClr val="bg1">
                    <a:lumMod val="95000"/>
                    <a:lumOff val="5000"/>
                  </a:schemeClr>
                </a:solidFill>
              </a:rPr>
              <a:t>4</a:t>
            </a:r>
            <a:r>
              <a:rPr lang="zh-TW" altLang="en-US" dirty="0" smtClean="0">
                <a:solidFill>
                  <a:schemeClr val="bg1">
                    <a:lumMod val="95000"/>
                    <a:lumOff val="5000"/>
                  </a:schemeClr>
                </a:solidFill>
              </a:rPr>
              <a:t>條之</a:t>
            </a:r>
            <a:r>
              <a:rPr lang="en-US" altLang="zh-TW" dirty="0" smtClean="0">
                <a:solidFill>
                  <a:schemeClr val="bg1">
                    <a:lumMod val="95000"/>
                    <a:lumOff val="5000"/>
                  </a:schemeClr>
                </a:solidFill>
              </a:rPr>
              <a:t>1</a:t>
            </a:r>
            <a:r>
              <a:rPr lang="zh-TW" altLang="en-US" dirty="0" smtClean="0">
                <a:solidFill>
                  <a:schemeClr val="bg1">
                    <a:lumMod val="95000"/>
                    <a:lumOff val="5000"/>
                  </a:schemeClr>
                </a:solidFill>
              </a:rPr>
              <a:t>規定，為辦理審核認定低收入戶及中低收入戶之資格而為個人資料之蒐集，而財政部財稅中心就其保有之個人資料提供主管機關辦理低收入戶及中低收入戶資格認定業務，</a:t>
            </a:r>
            <a:r>
              <a:rPr lang="zh-TW" altLang="en-US" sz="3500" b="1" dirty="0" smtClean="0">
                <a:solidFill>
                  <a:schemeClr val="bg1">
                    <a:lumMod val="95000"/>
                    <a:lumOff val="5000"/>
                  </a:schemeClr>
                </a:solidFill>
              </a:rPr>
              <a:t>符合</a:t>
            </a:r>
            <a:r>
              <a:rPr lang="zh-TW" altLang="en-US" dirty="0" smtClean="0">
                <a:solidFill>
                  <a:schemeClr val="bg1">
                    <a:lumMod val="95000"/>
                    <a:lumOff val="5000"/>
                  </a:schemeClr>
                </a:solidFill>
              </a:rPr>
              <a:t>個資法蒐集、處理及利用之相關要件。</a:t>
            </a:r>
            <a:endParaRPr lang="en-US" altLang="zh-TW" dirty="0" smtClean="0">
              <a:solidFill>
                <a:schemeClr val="bg1">
                  <a:lumMod val="95000"/>
                  <a:lumOff val="5000"/>
                </a:schemeClr>
              </a:solidFill>
            </a:endParaRPr>
          </a:p>
          <a:p>
            <a:pPr>
              <a:buNone/>
            </a:pPr>
            <a:r>
              <a:rPr lang="zh-TW" altLang="en-US" dirty="0" smtClean="0"/>
              <a:t>    </a:t>
            </a:r>
            <a:r>
              <a:rPr lang="en-US" altLang="zh-TW" dirty="0" smtClean="0">
                <a:solidFill>
                  <a:schemeClr val="bg1">
                    <a:lumMod val="95000"/>
                    <a:lumOff val="5000"/>
                  </a:schemeClr>
                </a:solidFill>
              </a:rPr>
              <a:t>(</a:t>
            </a:r>
            <a:r>
              <a:rPr lang="zh-TW" altLang="en-US" dirty="0" smtClean="0">
                <a:solidFill>
                  <a:schemeClr val="bg1">
                    <a:lumMod val="95000"/>
                    <a:lumOff val="5000"/>
                  </a:schemeClr>
                </a:solidFill>
              </a:rPr>
              <a:t>參照</a:t>
            </a:r>
            <a:r>
              <a:rPr lang="zh-TW" altLang="en-US" dirty="0" smtClean="0">
                <a:solidFill>
                  <a:schemeClr val="accent6">
                    <a:lumMod val="50000"/>
                  </a:schemeClr>
                </a:solidFill>
              </a:rPr>
              <a:t>個資法第</a:t>
            </a:r>
            <a:r>
              <a:rPr lang="en-US" altLang="zh-TW" dirty="0" smtClean="0">
                <a:solidFill>
                  <a:schemeClr val="accent6">
                    <a:lumMod val="50000"/>
                  </a:schemeClr>
                </a:solidFill>
              </a:rPr>
              <a:t>15</a:t>
            </a:r>
            <a:r>
              <a:rPr lang="zh-TW" altLang="en-US" dirty="0" smtClean="0">
                <a:solidFill>
                  <a:schemeClr val="accent6">
                    <a:lumMod val="50000"/>
                  </a:schemeClr>
                </a:solidFill>
              </a:rPr>
              <a:t>條第</a:t>
            </a:r>
            <a:r>
              <a:rPr lang="en-US" altLang="zh-TW" dirty="0" smtClean="0">
                <a:solidFill>
                  <a:schemeClr val="accent6">
                    <a:lumMod val="50000"/>
                  </a:schemeClr>
                </a:solidFill>
              </a:rPr>
              <a:t>1</a:t>
            </a:r>
            <a:r>
              <a:rPr lang="zh-TW" altLang="en-US" dirty="0" smtClean="0">
                <a:solidFill>
                  <a:schemeClr val="accent6">
                    <a:lumMod val="50000"/>
                  </a:schemeClr>
                </a:solidFill>
              </a:rPr>
              <a:t>款、第</a:t>
            </a:r>
            <a:r>
              <a:rPr lang="en-US" altLang="zh-TW" dirty="0" smtClean="0">
                <a:solidFill>
                  <a:schemeClr val="accent6">
                    <a:lumMod val="50000"/>
                  </a:schemeClr>
                </a:solidFill>
              </a:rPr>
              <a:t>16</a:t>
            </a:r>
            <a:r>
              <a:rPr lang="zh-TW" altLang="en-US" dirty="0" smtClean="0">
                <a:solidFill>
                  <a:schemeClr val="accent6">
                    <a:lumMod val="50000"/>
                  </a:schemeClr>
                </a:solidFill>
              </a:rPr>
              <a:t>條但書第</a:t>
            </a:r>
            <a:r>
              <a:rPr lang="en-US" altLang="zh-TW" dirty="0" smtClean="0">
                <a:solidFill>
                  <a:schemeClr val="accent6">
                    <a:lumMod val="50000"/>
                  </a:schemeClr>
                </a:solidFill>
              </a:rPr>
              <a:t>1</a:t>
            </a:r>
            <a:r>
              <a:rPr lang="zh-TW" altLang="en-US" dirty="0" smtClean="0">
                <a:solidFill>
                  <a:schemeClr val="accent6">
                    <a:lumMod val="50000"/>
                  </a:schemeClr>
                </a:solidFill>
              </a:rPr>
              <a:t>款、第</a:t>
            </a:r>
            <a:r>
              <a:rPr lang="en-US" altLang="zh-TW" dirty="0" smtClean="0">
                <a:solidFill>
                  <a:schemeClr val="accent6">
                    <a:lumMod val="50000"/>
                  </a:schemeClr>
                </a:solidFill>
              </a:rPr>
              <a:t>2</a:t>
            </a:r>
            <a:r>
              <a:rPr lang="zh-TW" altLang="en-US" dirty="0" smtClean="0">
                <a:solidFill>
                  <a:schemeClr val="accent6">
                    <a:lumMod val="50000"/>
                  </a:schemeClr>
                </a:solidFill>
              </a:rPr>
              <a:t>款規定</a:t>
            </a:r>
            <a:r>
              <a:rPr lang="en-US" altLang="zh-TW" dirty="0" smtClean="0">
                <a:solidFill>
                  <a:schemeClr val="bg1">
                    <a:lumMod val="95000"/>
                    <a:lumOff val="5000"/>
                  </a:schemeClr>
                </a:solidFill>
              </a:rPr>
              <a:t>)</a:t>
            </a:r>
            <a:endParaRPr lang="zh-TW" altLang="en-US" dirty="0">
              <a:solidFill>
                <a:schemeClr val="bg1">
                  <a:lumMod val="95000"/>
                  <a:lumOff val="5000"/>
                </a:schemeClr>
              </a:solidFill>
            </a:endParaRPr>
          </a:p>
        </p:txBody>
      </p:sp>
      <p:sp>
        <p:nvSpPr>
          <p:cNvPr id="3" name="標題 2"/>
          <p:cNvSpPr>
            <a:spLocks noGrp="1"/>
          </p:cNvSpPr>
          <p:nvPr>
            <p:ph type="title"/>
          </p:nvPr>
        </p:nvSpPr>
        <p:spPr>
          <a:xfrm>
            <a:off x="457200" y="152400"/>
            <a:ext cx="8229600" cy="900336"/>
          </a:xfrm>
        </p:spPr>
        <p:txBody>
          <a:bodyPr/>
          <a:lstStyle/>
          <a:p>
            <a:r>
              <a:rPr lang="zh-TW" altLang="en-US" dirty="0" smtClean="0"/>
              <a:t>一、問題提出</a:t>
            </a:r>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980728"/>
            <a:ext cx="8229600" cy="5400600"/>
          </a:xfrm>
        </p:spPr>
        <p:txBody>
          <a:bodyPr>
            <a:normAutofit fontScale="92500" lnSpcReduction="10000"/>
          </a:bodyPr>
          <a:lstStyle/>
          <a:p>
            <a:r>
              <a:rPr lang="zh-TW" altLang="en-US" dirty="0" smtClean="0"/>
              <a:t>（二）問題</a:t>
            </a:r>
            <a:endParaRPr lang="en-US" altLang="zh-TW" dirty="0" smtClean="0"/>
          </a:p>
          <a:p>
            <a:pPr>
              <a:buNone/>
            </a:pPr>
            <a:r>
              <a:rPr lang="zh-TW" altLang="en-US" dirty="0" smtClean="0"/>
              <a:t>    </a:t>
            </a:r>
            <a:r>
              <a:rPr lang="en-US" altLang="zh-TW" dirty="0" smtClean="0"/>
              <a:t>Q</a:t>
            </a:r>
            <a:r>
              <a:rPr lang="zh-TW" altLang="en-US" dirty="0" smtClean="0"/>
              <a:t>：</a:t>
            </a:r>
            <a:r>
              <a:rPr lang="zh-TW" altLang="en-US" b="1" dirty="0" smtClean="0"/>
              <a:t>各縣、市政府社會局請○○集中保管結算所股份 有限公司提供投資人持股資料以辦理低收入戶及中低收入戶資格認定業務，是否符合個資法規定</a:t>
            </a:r>
            <a:r>
              <a:rPr lang="en-US" altLang="zh-TW" b="1" dirty="0" smtClean="0"/>
              <a:t>?</a:t>
            </a:r>
          </a:p>
          <a:p>
            <a:pPr>
              <a:buNone/>
            </a:pPr>
            <a:endParaRPr lang="en-US" altLang="zh-TW" b="1" dirty="0" smtClean="0"/>
          </a:p>
          <a:p>
            <a:pPr>
              <a:buNone/>
            </a:pPr>
            <a:r>
              <a:rPr lang="zh-TW" altLang="en-US" b="1" dirty="0" smtClean="0"/>
              <a:t>     </a:t>
            </a:r>
            <a:r>
              <a:rPr lang="en-US" altLang="zh-TW" b="1" dirty="0" smtClean="0"/>
              <a:t>A</a:t>
            </a:r>
            <a:r>
              <a:rPr lang="zh-TW" altLang="en-US" b="1" dirty="0" smtClean="0"/>
              <a:t>：</a:t>
            </a:r>
            <a:r>
              <a:rPr lang="zh-TW" altLang="en-US" dirty="0" smtClean="0">
                <a:solidFill>
                  <a:schemeClr val="bg1"/>
                </a:solidFill>
              </a:rPr>
              <a:t>依社會救助法第</a:t>
            </a:r>
            <a:r>
              <a:rPr lang="en-US" altLang="zh-TW" dirty="0" smtClean="0">
                <a:solidFill>
                  <a:schemeClr val="bg1"/>
                </a:solidFill>
              </a:rPr>
              <a:t>3</a:t>
            </a:r>
            <a:r>
              <a:rPr lang="zh-TW" altLang="en-US" dirty="0" smtClean="0">
                <a:solidFill>
                  <a:schemeClr val="bg1"/>
                </a:solidFill>
              </a:rPr>
              <a:t>條規定，縣（市）政府為社會救助業務之地方主管機關，因此，其依社會救助法第</a:t>
            </a:r>
            <a:r>
              <a:rPr lang="en-US" altLang="zh-TW" dirty="0" smtClean="0">
                <a:solidFill>
                  <a:schemeClr val="bg1"/>
                </a:solidFill>
              </a:rPr>
              <a:t>4</a:t>
            </a:r>
            <a:r>
              <a:rPr lang="zh-TW" altLang="en-US" dirty="0" smtClean="0">
                <a:solidFill>
                  <a:schemeClr val="bg1"/>
                </a:solidFill>
              </a:rPr>
              <a:t>條、第</a:t>
            </a:r>
            <a:r>
              <a:rPr lang="en-US" altLang="zh-TW" dirty="0" smtClean="0">
                <a:solidFill>
                  <a:schemeClr val="bg1"/>
                </a:solidFill>
              </a:rPr>
              <a:t>4</a:t>
            </a:r>
            <a:r>
              <a:rPr lang="zh-TW" altLang="en-US" dirty="0" smtClean="0">
                <a:solidFill>
                  <a:schemeClr val="bg1"/>
                </a:solidFill>
              </a:rPr>
              <a:t>條之</a:t>
            </a:r>
            <a:r>
              <a:rPr lang="en-US" altLang="zh-TW" dirty="0" smtClean="0">
                <a:solidFill>
                  <a:schemeClr val="bg1"/>
                </a:solidFill>
              </a:rPr>
              <a:t>1</a:t>
            </a:r>
            <a:r>
              <a:rPr lang="zh-TW" altLang="en-US" dirty="0" smtClean="0">
                <a:solidFill>
                  <a:schemeClr val="bg1"/>
                </a:solidFill>
              </a:rPr>
              <a:t>規定，為審核認定低收入戶及中低收入戶之資格，向集中公司請求提供投資人持股資料，</a:t>
            </a:r>
            <a:r>
              <a:rPr lang="zh-TW" altLang="en-US" sz="3000" b="1" dirty="0" smtClean="0">
                <a:solidFill>
                  <a:schemeClr val="bg1"/>
                </a:solidFill>
                <a:effectLst>
                  <a:outerShdw blurRad="38100" dist="38100" dir="2700000" algn="tl">
                    <a:srgbClr val="000000">
                      <a:alpha val="43137"/>
                    </a:srgbClr>
                  </a:outerShdw>
                </a:effectLst>
              </a:rPr>
              <a:t>符合</a:t>
            </a:r>
            <a:r>
              <a:rPr lang="zh-TW" altLang="en-US" b="1" dirty="0" smtClean="0">
                <a:solidFill>
                  <a:schemeClr val="accent6">
                    <a:lumMod val="50000"/>
                  </a:schemeClr>
                </a:solidFill>
              </a:rPr>
              <a:t>個資法第</a:t>
            </a:r>
            <a:r>
              <a:rPr lang="en-US" altLang="zh-TW" b="1" dirty="0" smtClean="0">
                <a:solidFill>
                  <a:schemeClr val="accent6">
                    <a:lumMod val="50000"/>
                  </a:schemeClr>
                </a:solidFill>
              </a:rPr>
              <a:t>15</a:t>
            </a:r>
            <a:r>
              <a:rPr lang="zh-TW" altLang="en-US" b="1" dirty="0" smtClean="0">
                <a:solidFill>
                  <a:schemeClr val="accent6">
                    <a:lumMod val="50000"/>
                  </a:schemeClr>
                </a:solidFill>
              </a:rPr>
              <a:t>條第</a:t>
            </a:r>
            <a:r>
              <a:rPr lang="en-US" altLang="zh-TW" b="1" dirty="0" smtClean="0">
                <a:solidFill>
                  <a:schemeClr val="accent6">
                    <a:lumMod val="50000"/>
                  </a:schemeClr>
                </a:solidFill>
              </a:rPr>
              <a:t>1</a:t>
            </a:r>
            <a:r>
              <a:rPr lang="zh-TW" altLang="en-US" b="1" dirty="0" smtClean="0">
                <a:solidFill>
                  <a:schemeClr val="accent6">
                    <a:lumMod val="50000"/>
                  </a:schemeClr>
                </a:solidFill>
              </a:rPr>
              <a:t>款</a:t>
            </a:r>
            <a:r>
              <a:rPr lang="zh-TW" altLang="en-US" dirty="0" smtClean="0">
                <a:solidFill>
                  <a:schemeClr val="bg1"/>
                </a:solidFill>
              </a:rPr>
              <a:t>之規定。</a:t>
            </a:r>
            <a:endParaRPr lang="en-US" altLang="zh-TW" dirty="0" smtClean="0">
              <a:solidFill>
                <a:schemeClr val="bg1"/>
              </a:solidFill>
            </a:endParaRPr>
          </a:p>
          <a:p>
            <a:pPr>
              <a:buNone/>
            </a:pPr>
            <a:r>
              <a:rPr lang="zh-TW" altLang="en-US" dirty="0" smtClean="0">
                <a:solidFill>
                  <a:schemeClr val="bg1"/>
                </a:solidFill>
              </a:rPr>
              <a:t/>
            </a:r>
            <a:br>
              <a:rPr lang="zh-TW" altLang="en-US" dirty="0" smtClean="0">
                <a:solidFill>
                  <a:schemeClr val="bg1"/>
                </a:solidFill>
              </a:rPr>
            </a:br>
            <a:r>
              <a:rPr lang="zh-TW" altLang="en-US" dirty="0" smtClean="0">
                <a:solidFill>
                  <a:schemeClr val="bg1"/>
                </a:solidFill>
              </a:rPr>
              <a:t>另可認為，○○集保公司</a:t>
            </a:r>
            <a:r>
              <a:rPr lang="zh-TW" altLang="en-US" sz="3000" b="1" dirty="0" smtClean="0">
                <a:solidFill>
                  <a:schemeClr val="bg1"/>
                </a:solidFill>
                <a:effectLst>
                  <a:outerShdw blurRad="38100" dist="38100" dir="2700000" algn="tl">
                    <a:srgbClr val="000000">
                      <a:alpha val="43137"/>
                    </a:srgbClr>
                  </a:outerShdw>
                </a:effectLst>
              </a:rPr>
              <a:t>符合</a:t>
            </a:r>
            <a:r>
              <a:rPr lang="zh-TW" altLang="en-US" b="1" dirty="0" smtClean="0">
                <a:solidFill>
                  <a:schemeClr val="accent6">
                    <a:lumMod val="50000"/>
                  </a:schemeClr>
                </a:solidFill>
              </a:rPr>
              <a:t>個資法第</a:t>
            </a:r>
            <a:r>
              <a:rPr lang="en-US" altLang="zh-TW" b="1" dirty="0" smtClean="0">
                <a:solidFill>
                  <a:schemeClr val="accent6">
                    <a:lumMod val="50000"/>
                  </a:schemeClr>
                </a:solidFill>
              </a:rPr>
              <a:t>20</a:t>
            </a:r>
            <a:r>
              <a:rPr lang="zh-TW" altLang="en-US" b="1" dirty="0" smtClean="0">
                <a:solidFill>
                  <a:schemeClr val="accent6">
                    <a:lumMod val="50000"/>
                  </a:schemeClr>
                </a:solidFill>
              </a:rPr>
              <a:t>條第</a:t>
            </a:r>
            <a:r>
              <a:rPr lang="en-US" altLang="zh-TW" b="1" dirty="0" smtClean="0">
                <a:solidFill>
                  <a:schemeClr val="accent6">
                    <a:lumMod val="50000"/>
                  </a:schemeClr>
                </a:solidFill>
              </a:rPr>
              <a:t>1</a:t>
            </a:r>
            <a:r>
              <a:rPr lang="zh-TW" altLang="en-US" b="1" dirty="0" smtClean="0">
                <a:solidFill>
                  <a:schemeClr val="accent6">
                    <a:lumMod val="50000"/>
                  </a:schemeClr>
                </a:solidFill>
              </a:rPr>
              <a:t>項規定第</a:t>
            </a:r>
            <a:r>
              <a:rPr lang="en-US" altLang="zh-TW" b="1" dirty="0" smtClean="0">
                <a:solidFill>
                  <a:schemeClr val="accent6">
                    <a:lumMod val="50000"/>
                  </a:schemeClr>
                </a:solidFill>
              </a:rPr>
              <a:t>2</a:t>
            </a:r>
            <a:r>
              <a:rPr lang="zh-TW" altLang="en-US" b="1" dirty="0" smtClean="0">
                <a:solidFill>
                  <a:schemeClr val="accent6">
                    <a:lumMod val="50000"/>
                  </a:schemeClr>
                </a:solidFill>
              </a:rPr>
              <a:t>款「為增進公共利益」</a:t>
            </a:r>
            <a:r>
              <a:rPr lang="zh-TW" altLang="en-US" dirty="0" smtClean="0">
                <a:solidFill>
                  <a:schemeClr val="bg1"/>
                </a:solidFill>
              </a:rPr>
              <a:t>規定，為特定目的外之利用，提供各縣、市政府社會局投資人持股資料。</a:t>
            </a:r>
            <a:endParaRPr lang="en-US" altLang="zh-TW" b="1" dirty="0" smtClean="0">
              <a:solidFill>
                <a:schemeClr val="bg1"/>
              </a:solidFill>
            </a:endParaRPr>
          </a:p>
          <a:p>
            <a:pPr>
              <a:buNone/>
            </a:pPr>
            <a:endParaRPr lang="zh-TW" altLang="en-US" dirty="0"/>
          </a:p>
        </p:txBody>
      </p:sp>
      <p:sp>
        <p:nvSpPr>
          <p:cNvPr id="3" name="標題 2"/>
          <p:cNvSpPr>
            <a:spLocks noGrp="1"/>
          </p:cNvSpPr>
          <p:nvPr>
            <p:ph type="title"/>
          </p:nvPr>
        </p:nvSpPr>
        <p:spPr>
          <a:xfrm>
            <a:off x="457200" y="152401"/>
            <a:ext cx="8229600" cy="900336"/>
          </a:xfrm>
        </p:spPr>
        <p:txBody>
          <a:bodyPr/>
          <a:lstStyle/>
          <a:p>
            <a:r>
              <a:rPr lang="zh-TW" altLang="en-US" dirty="0" smtClean="0"/>
              <a:t>一、問題提出</a:t>
            </a: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836712"/>
            <a:ext cx="8229600" cy="5259288"/>
          </a:xfrm>
        </p:spPr>
        <p:txBody>
          <a:bodyPr/>
          <a:lstStyle/>
          <a:p>
            <a:endParaRPr lang="en-US" altLang="zh-TW" dirty="0" smtClean="0"/>
          </a:p>
          <a:p>
            <a:endParaRPr lang="en-US" altLang="zh-TW" dirty="0" smtClean="0"/>
          </a:p>
          <a:p>
            <a:r>
              <a:rPr lang="zh-TW" altLang="en-US" dirty="0" smtClean="0"/>
              <a:t>（三）問題  </a:t>
            </a:r>
            <a:endParaRPr lang="en-US" altLang="zh-TW" dirty="0" smtClean="0"/>
          </a:p>
          <a:p>
            <a:pPr>
              <a:buNone/>
            </a:pPr>
            <a:r>
              <a:rPr lang="zh-TW" altLang="en-US" dirty="0" smtClean="0"/>
              <a:t>    </a:t>
            </a:r>
            <a:r>
              <a:rPr lang="en-US" altLang="zh-TW" dirty="0" smtClean="0"/>
              <a:t>Q</a:t>
            </a:r>
            <a:r>
              <a:rPr lang="zh-TW" altLang="en-US" dirty="0" smtClean="0"/>
              <a:t>：</a:t>
            </a:r>
            <a:r>
              <a:rPr lang="zh-TW" altLang="en-US" b="1" dirty="0" smtClean="0"/>
              <a:t>平常基於社交禮儀，雙方交換名片，是否有個資      法適用</a:t>
            </a:r>
            <a:r>
              <a:rPr lang="en-US" altLang="zh-TW" b="1" dirty="0" smtClean="0"/>
              <a:t>?</a:t>
            </a:r>
          </a:p>
          <a:p>
            <a:pPr>
              <a:buNone/>
            </a:pPr>
            <a:endParaRPr lang="en-US" altLang="zh-TW" b="1" dirty="0" smtClean="0"/>
          </a:p>
          <a:p>
            <a:pPr>
              <a:buNone/>
            </a:pPr>
            <a:r>
              <a:rPr lang="zh-TW" altLang="en-US" b="1" dirty="0" smtClean="0"/>
              <a:t>    </a:t>
            </a:r>
            <a:r>
              <a:rPr lang="en-US" altLang="zh-TW" b="1" dirty="0" smtClean="0"/>
              <a:t>A</a:t>
            </a:r>
            <a:r>
              <a:rPr lang="zh-TW" altLang="en-US" b="1" dirty="0" smtClean="0"/>
              <a:t>：</a:t>
            </a:r>
            <a:r>
              <a:rPr lang="zh-TW" altLang="en-US" dirty="0" smtClean="0">
                <a:solidFill>
                  <a:schemeClr val="bg1">
                    <a:lumMod val="95000"/>
                    <a:lumOff val="5000"/>
                  </a:schemeClr>
                </a:solidFill>
              </a:rPr>
              <a:t>自然人為單純個人社交活動而蒐集、處理或利用個人資料，係屬於單純個人活動之私生活目的行為</a:t>
            </a:r>
            <a:r>
              <a:rPr lang="zh-TW" altLang="en-US" dirty="0" smtClean="0"/>
              <a:t>，</a:t>
            </a:r>
            <a:r>
              <a:rPr lang="zh-TW" altLang="en-US" dirty="0" smtClean="0">
                <a:solidFill>
                  <a:schemeClr val="bg1">
                    <a:lumMod val="95000"/>
                    <a:lumOff val="5000"/>
                  </a:schemeClr>
                </a:solidFill>
              </a:rPr>
              <a:t>依</a:t>
            </a:r>
            <a:r>
              <a:rPr lang="zh-TW" altLang="en-US" dirty="0" smtClean="0">
                <a:solidFill>
                  <a:schemeClr val="accent6">
                    <a:lumMod val="50000"/>
                  </a:schemeClr>
                </a:solidFill>
              </a:rPr>
              <a:t>個資法第</a:t>
            </a:r>
            <a:r>
              <a:rPr lang="en-US" altLang="zh-TW" dirty="0" smtClean="0">
                <a:solidFill>
                  <a:schemeClr val="accent6">
                    <a:lumMod val="50000"/>
                  </a:schemeClr>
                </a:solidFill>
              </a:rPr>
              <a:t>51</a:t>
            </a:r>
            <a:r>
              <a:rPr lang="zh-TW" altLang="en-US" dirty="0" smtClean="0">
                <a:solidFill>
                  <a:schemeClr val="accent6">
                    <a:lumMod val="50000"/>
                  </a:schemeClr>
                </a:solidFill>
              </a:rPr>
              <a:t>條第</a:t>
            </a:r>
            <a:r>
              <a:rPr lang="en-US" altLang="zh-TW" dirty="0" smtClean="0">
                <a:solidFill>
                  <a:schemeClr val="accent6">
                    <a:lumMod val="50000"/>
                  </a:schemeClr>
                </a:solidFill>
              </a:rPr>
              <a:t>1</a:t>
            </a:r>
            <a:r>
              <a:rPr lang="zh-TW" altLang="en-US" dirty="0" smtClean="0">
                <a:solidFill>
                  <a:schemeClr val="accent6">
                    <a:lumMod val="50000"/>
                  </a:schemeClr>
                </a:solidFill>
              </a:rPr>
              <a:t>項第</a:t>
            </a:r>
            <a:r>
              <a:rPr lang="en-US" altLang="zh-TW" dirty="0" smtClean="0">
                <a:solidFill>
                  <a:schemeClr val="accent6">
                    <a:lumMod val="50000"/>
                  </a:schemeClr>
                </a:solidFill>
              </a:rPr>
              <a:t>1</a:t>
            </a:r>
            <a:r>
              <a:rPr lang="zh-TW" altLang="en-US" dirty="0" smtClean="0">
                <a:solidFill>
                  <a:schemeClr val="accent6">
                    <a:lumMod val="50000"/>
                  </a:schemeClr>
                </a:solidFill>
              </a:rPr>
              <a:t>款</a:t>
            </a:r>
            <a:r>
              <a:rPr lang="zh-TW" altLang="en-US" dirty="0" smtClean="0">
                <a:solidFill>
                  <a:schemeClr val="bg1">
                    <a:lumMod val="95000"/>
                    <a:lumOff val="5000"/>
                  </a:schemeClr>
                </a:solidFill>
              </a:rPr>
              <a:t>規定，並</a:t>
            </a:r>
            <a:r>
              <a:rPr lang="zh-TW" altLang="en-US" sz="3200" b="1" dirty="0" smtClean="0">
                <a:solidFill>
                  <a:schemeClr val="bg1">
                    <a:lumMod val="95000"/>
                    <a:lumOff val="5000"/>
                  </a:schemeClr>
                </a:solidFill>
                <a:effectLst>
                  <a:outerShdw blurRad="38100" dist="38100" dir="2700000" algn="tl">
                    <a:srgbClr val="000000">
                      <a:alpha val="43137"/>
                    </a:srgbClr>
                  </a:outerShdw>
                </a:effectLst>
              </a:rPr>
              <a:t>不</a:t>
            </a:r>
            <a:r>
              <a:rPr lang="zh-TW" altLang="en-US" dirty="0" smtClean="0">
                <a:solidFill>
                  <a:schemeClr val="bg1">
                    <a:lumMod val="95000"/>
                    <a:lumOff val="5000"/>
                  </a:schemeClr>
                </a:solidFill>
              </a:rPr>
              <a:t>適用個資法。</a:t>
            </a:r>
            <a:endParaRPr lang="zh-TW" altLang="en-US" dirty="0">
              <a:solidFill>
                <a:schemeClr val="bg1">
                  <a:lumMod val="95000"/>
                  <a:lumOff val="5000"/>
                </a:schemeClr>
              </a:solidFill>
            </a:endParaRPr>
          </a:p>
        </p:txBody>
      </p:sp>
      <p:sp>
        <p:nvSpPr>
          <p:cNvPr id="3" name="標題 2"/>
          <p:cNvSpPr>
            <a:spLocks noGrp="1"/>
          </p:cNvSpPr>
          <p:nvPr>
            <p:ph type="title"/>
          </p:nvPr>
        </p:nvSpPr>
        <p:spPr>
          <a:xfrm>
            <a:off x="457200" y="152400"/>
            <a:ext cx="8229600" cy="1044352"/>
          </a:xfrm>
        </p:spPr>
        <p:txBody>
          <a:bodyPr>
            <a:normAutofit/>
          </a:bodyPr>
          <a:lstStyle/>
          <a:p>
            <a:r>
              <a:rPr lang="zh-TW" altLang="en-US" dirty="0" smtClean="0"/>
              <a:t>一、問題提出</a:t>
            </a:r>
            <a:endParaRPr lang="zh-TW"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783772"/>
            <a:ext cx="8229600" cy="5597556"/>
          </a:xfrm>
        </p:spPr>
        <p:txBody>
          <a:bodyPr>
            <a:normAutofit fontScale="85000" lnSpcReduction="20000"/>
          </a:bodyPr>
          <a:lstStyle/>
          <a:p>
            <a:r>
              <a:rPr lang="zh-TW" altLang="en-US" dirty="0" smtClean="0"/>
              <a:t>（四）問題   </a:t>
            </a:r>
            <a:endParaRPr lang="en-US" altLang="zh-TW" dirty="0" smtClean="0"/>
          </a:p>
          <a:p>
            <a:pPr>
              <a:buNone/>
            </a:pPr>
            <a:r>
              <a:rPr lang="zh-TW" altLang="en-US" dirty="0" smtClean="0"/>
              <a:t>    </a:t>
            </a:r>
            <a:r>
              <a:rPr lang="en-US" altLang="zh-TW" dirty="0" smtClean="0"/>
              <a:t>Q</a:t>
            </a:r>
            <a:r>
              <a:rPr lang="zh-TW" altLang="en-US" dirty="0" smtClean="0"/>
              <a:t>：</a:t>
            </a:r>
            <a:r>
              <a:rPr lang="zh-TW" altLang="en-US" b="1" dirty="0" smtClean="0"/>
              <a:t>民意代表基於問政需要，要求公務機關提供資料，  公務機關可否提供？</a:t>
            </a:r>
            <a:endParaRPr lang="en-US" altLang="zh-TW" b="1" dirty="0" smtClean="0"/>
          </a:p>
          <a:p>
            <a:pPr>
              <a:buNone/>
            </a:pPr>
            <a:r>
              <a:rPr lang="zh-TW" altLang="en-US" b="1" dirty="0" smtClean="0"/>
              <a:t>   </a:t>
            </a:r>
            <a:endParaRPr lang="en-US" altLang="zh-TW" b="1" dirty="0" smtClean="0"/>
          </a:p>
          <a:p>
            <a:pPr>
              <a:buNone/>
            </a:pPr>
            <a:r>
              <a:rPr lang="zh-TW" altLang="en-US" b="1" dirty="0" smtClean="0"/>
              <a:t>     </a:t>
            </a:r>
            <a:r>
              <a:rPr lang="en-US" altLang="zh-TW" b="1" dirty="0" smtClean="0"/>
              <a:t>A</a:t>
            </a:r>
            <a:r>
              <a:rPr lang="zh-TW" altLang="en-US" b="1" dirty="0" smtClean="0"/>
              <a:t>：</a:t>
            </a:r>
            <a:endParaRPr lang="en-US" altLang="zh-TW" b="1" dirty="0" smtClean="0"/>
          </a:p>
          <a:p>
            <a:pPr>
              <a:buNone/>
            </a:pPr>
            <a:r>
              <a:rPr lang="zh-TW" altLang="en-US" dirty="0" smtClean="0"/>
              <a:t>    </a:t>
            </a:r>
            <a:r>
              <a:rPr lang="zh-TW" altLang="en-US" b="1" dirty="0" smtClean="0">
                <a:solidFill>
                  <a:schemeClr val="bg1">
                    <a:lumMod val="95000"/>
                    <a:lumOff val="5000"/>
                  </a:schemeClr>
                </a:solidFill>
                <a:effectLst>
                  <a:outerShdw blurRad="38100" dist="38100" dir="2700000" algn="tl">
                    <a:srgbClr val="000000">
                      <a:alpha val="43137"/>
                    </a:srgbClr>
                  </a:outerShdw>
                </a:effectLst>
              </a:rPr>
              <a:t>一、民意代表要求提供受公務機關補助之法人資料：</a:t>
            </a:r>
            <a:r>
              <a:rPr lang="zh-TW" altLang="en-US" dirty="0" smtClean="0"/>
              <a:t/>
            </a:r>
            <a:br>
              <a:rPr lang="zh-TW" altLang="en-US" dirty="0" smtClean="0"/>
            </a:br>
            <a:r>
              <a:rPr lang="zh-TW" altLang="en-US" dirty="0" smtClean="0"/>
              <a:t>行政機關及其內部單位名稱等有關法人之資料，並非個資法所欲規範之個人資料，不適用個資法。</a:t>
            </a:r>
            <a:endParaRPr lang="en-US" altLang="zh-TW" dirty="0" smtClean="0"/>
          </a:p>
          <a:p>
            <a:pPr>
              <a:buNone/>
            </a:pPr>
            <a:r>
              <a:rPr lang="zh-TW" altLang="en-US" dirty="0" smtClean="0"/>
              <a:t/>
            </a:r>
            <a:br>
              <a:rPr lang="zh-TW" altLang="en-US" dirty="0" smtClean="0"/>
            </a:br>
            <a:r>
              <a:rPr lang="zh-TW" altLang="en-US" b="1" dirty="0" smtClean="0">
                <a:solidFill>
                  <a:schemeClr val="bg1">
                    <a:lumMod val="95000"/>
                    <a:lumOff val="5000"/>
                  </a:schemeClr>
                </a:solidFill>
                <a:effectLst>
                  <a:outerShdw blurRad="38100" dist="38100" dir="2700000" algn="tl">
                    <a:srgbClr val="000000">
                      <a:alpha val="43137"/>
                    </a:srgbClr>
                  </a:outerShdw>
                </a:effectLst>
              </a:rPr>
              <a:t>二、民意代表或民意機關要求公務機關提供聘用人員名單：</a:t>
            </a:r>
            <a:r>
              <a:rPr lang="zh-TW" altLang="en-US" dirty="0" smtClean="0"/>
              <a:t/>
            </a:r>
            <a:br>
              <a:rPr lang="zh-TW" altLang="en-US" dirty="0" smtClean="0"/>
            </a:br>
            <a:r>
              <a:rPr lang="zh-TW" altLang="en-US" dirty="0" smtClean="0"/>
              <a:t>公務機關將已聘用人員名單，提供民意代表作為審查公務機關預算使用時，屬特定目的外之利用，符合為增進公共利益之必要，公務機關並無違反個資法。</a:t>
            </a:r>
            <a:endParaRPr lang="en-US" altLang="zh-TW" dirty="0" smtClean="0"/>
          </a:p>
          <a:p>
            <a:pPr>
              <a:buNone/>
            </a:pPr>
            <a:r>
              <a:rPr lang="zh-TW" altLang="en-US" b="1" dirty="0" smtClean="0">
                <a:effectLst>
                  <a:outerShdw blurRad="38100" dist="38100" dir="2700000" algn="tl">
                    <a:srgbClr val="000000">
                      <a:alpha val="43137"/>
                    </a:srgbClr>
                  </a:outerShdw>
                </a:effectLst>
              </a:rPr>
              <a:t/>
            </a:r>
            <a:br>
              <a:rPr lang="zh-TW" altLang="en-US" b="1" dirty="0" smtClean="0">
                <a:effectLst>
                  <a:outerShdw blurRad="38100" dist="38100" dir="2700000" algn="tl">
                    <a:srgbClr val="000000">
                      <a:alpha val="43137"/>
                    </a:srgbClr>
                  </a:outerShdw>
                </a:effectLst>
              </a:rPr>
            </a:br>
            <a:r>
              <a:rPr lang="zh-TW" altLang="en-US" b="1" dirty="0" smtClean="0">
                <a:solidFill>
                  <a:schemeClr val="bg1">
                    <a:lumMod val="95000"/>
                    <a:lumOff val="5000"/>
                  </a:schemeClr>
                </a:solidFill>
                <a:effectLst>
                  <a:outerShdw blurRad="38100" dist="38100" dir="2700000" algn="tl">
                    <a:srgbClr val="000000">
                      <a:alpha val="43137"/>
                    </a:srgbClr>
                  </a:outerShdw>
                </a:effectLst>
              </a:rPr>
              <a:t>三、民意代表或民意機關要求公務機關提供懲處人員名單：</a:t>
            </a:r>
            <a:r>
              <a:rPr lang="zh-TW" altLang="en-US" dirty="0" smtClean="0"/>
              <a:t/>
            </a:r>
            <a:br>
              <a:rPr lang="zh-TW" altLang="en-US" dirty="0" smtClean="0"/>
            </a:br>
            <a:r>
              <a:rPr lang="zh-TW" altLang="en-US" dirty="0" smtClean="0"/>
              <a:t>公務機關將其懲處人員名單，提供民意代表作為監督公務機關施政使用時，係為增進公共利益，屬於個人資料之合理利用，應符個資法。</a:t>
            </a:r>
            <a:endParaRPr lang="zh-TW" altLang="en-US" dirty="0"/>
          </a:p>
        </p:txBody>
      </p:sp>
      <p:sp>
        <p:nvSpPr>
          <p:cNvPr id="3" name="標題 2"/>
          <p:cNvSpPr>
            <a:spLocks noGrp="1"/>
          </p:cNvSpPr>
          <p:nvPr>
            <p:ph type="title"/>
          </p:nvPr>
        </p:nvSpPr>
        <p:spPr>
          <a:xfrm>
            <a:off x="457200" y="152400"/>
            <a:ext cx="8229600" cy="684312"/>
          </a:xfrm>
        </p:spPr>
        <p:txBody>
          <a:bodyPr>
            <a:normAutofit fontScale="90000"/>
          </a:bodyPr>
          <a:lstStyle/>
          <a:p>
            <a:r>
              <a:rPr lang="zh-TW" altLang="en-US" dirty="0" smtClean="0"/>
              <a:t>一、問題提出</a:t>
            </a:r>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908720"/>
            <a:ext cx="8229600" cy="5544616"/>
          </a:xfrm>
        </p:spPr>
        <p:txBody>
          <a:bodyPr/>
          <a:lstStyle/>
          <a:p>
            <a:r>
              <a:rPr lang="zh-TW" altLang="en-US" dirty="0" smtClean="0"/>
              <a:t>（五）問題</a:t>
            </a:r>
            <a:endParaRPr lang="en-US" altLang="zh-TW" dirty="0" smtClean="0"/>
          </a:p>
          <a:p>
            <a:pPr>
              <a:buNone/>
            </a:pPr>
            <a:r>
              <a:rPr lang="zh-TW" altLang="en-US" dirty="0" smtClean="0"/>
              <a:t>       </a:t>
            </a:r>
            <a:endParaRPr lang="en-US" altLang="zh-TW" dirty="0" smtClean="0"/>
          </a:p>
          <a:p>
            <a:pPr>
              <a:buNone/>
            </a:pPr>
            <a:r>
              <a:rPr lang="zh-TW" altLang="en-US" dirty="0" smtClean="0"/>
              <a:t>    </a:t>
            </a:r>
            <a:r>
              <a:rPr lang="en-US" altLang="zh-TW" dirty="0" smtClean="0"/>
              <a:t>Q</a:t>
            </a:r>
            <a:r>
              <a:rPr lang="zh-TW" altLang="en-US" dirty="0" smtClean="0"/>
              <a:t>：</a:t>
            </a:r>
            <a:r>
              <a:rPr lang="zh-TW" altLang="en-US" b="1" dirty="0" smtClean="0"/>
              <a:t>個資法施行後，學校張貼榮譽榜，一律需匿學生姓名？</a:t>
            </a:r>
            <a:endParaRPr lang="en-US" altLang="zh-TW" b="1" dirty="0" smtClean="0"/>
          </a:p>
          <a:p>
            <a:pPr>
              <a:buNone/>
            </a:pPr>
            <a:r>
              <a:rPr lang="zh-TW" altLang="en-US" b="1" dirty="0" smtClean="0"/>
              <a:t>  </a:t>
            </a:r>
            <a:endParaRPr lang="en-US" altLang="zh-TW" b="1" dirty="0" smtClean="0"/>
          </a:p>
          <a:p>
            <a:pPr>
              <a:buNone/>
            </a:pPr>
            <a:r>
              <a:rPr lang="zh-TW" altLang="en-US" b="1" dirty="0" smtClean="0"/>
              <a:t>     </a:t>
            </a:r>
            <a:r>
              <a:rPr lang="en-US" altLang="zh-TW" b="1" dirty="0" smtClean="0"/>
              <a:t>A</a:t>
            </a:r>
            <a:r>
              <a:rPr lang="zh-TW" altLang="en-US" b="1" dirty="0" smtClean="0"/>
              <a:t>：</a:t>
            </a:r>
            <a:r>
              <a:rPr lang="zh-TW" altLang="en-US" dirty="0" smtClean="0">
                <a:solidFill>
                  <a:schemeClr val="bg1">
                    <a:lumMod val="95000"/>
                    <a:lumOff val="5000"/>
                  </a:schemeClr>
                </a:solidFill>
              </a:rPr>
              <a:t>學校為達成教育或訓練行政目的，於其必要範圍內所為獎勵學生行為，如張貼榮譽榜揭示姓名，符合</a:t>
            </a:r>
            <a:r>
              <a:rPr lang="zh-TW" altLang="en-US" dirty="0" smtClean="0">
                <a:solidFill>
                  <a:schemeClr val="accent6">
                    <a:lumMod val="50000"/>
                  </a:schemeClr>
                </a:solidFill>
              </a:rPr>
              <a:t>個資法第</a:t>
            </a:r>
            <a:r>
              <a:rPr lang="en-US" altLang="zh-TW" dirty="0" smtClean="0">
                <a:solidFill>
                  <a:schemeClr val="accent6">
                    <a:lumMod val="50000"/>
                  </a:schemeClr>
                </a:solidFill>
              </a:rPr>
              <a:t>16</a:t>
            </a:r>
            <a:r>
              <a:rPr lang="zh-TW" altLang="en-US" dirty="0" smtClean="0">
                <a:solidFill>
                  <a:schemeClr val="accent6">
                    <a:lumMod val="50000"/>
                  </a:schemeClr>
                </a:solidFill>
              </a:rPr>
              <a:t>條、第</a:t>
            </a:r>
            <a:r>
              <a:rPr lang="en-US" altLang="zh-TW" dirty="0" smtClean="0">
                <a:solidFill>
                  <a:schemeClr val="accent6">
                    <a:lumMod val="50000"/>
                  </a:schemeClr>
                </a:solidFill>
              </a:rPr>
              <a:t>20</a:t>
            </a:r>
            <a:r>
              <a:rPr lang="zh-TW" altLang="en-US" dirty="0" smtClean="0">
                <a:solidFill>
                  <a:schemeClr val="accent6">
                    <a:lumMod val="50000"/>
                  </a:schemeClr>
                </a:solidFill>
              </a:rPr>
              <a:t>條利用規定，</a:t>
            </a:r>
            <a:r>
              <a:rPr lang="zh-TW" altLang="en-US" sz="3200" b="1" dirty="0" smtClean="0">
                <a:solidFill>
                  <a:schemeClr val="accent6">
                    <a:lumMod val="50000"/>
                  </a:schemeClr>
                </a:solidFill>
              </a:rPr>
              <a:t>無需</a:t>
            </a:r>
            <a:r>
              <a:rPr lang="zh-TW" altLang="en-US" dirty="0" smtClean="0">
                <a:solidFill>
                  <a:schemeClr val="accent6">
                    <a:lumMod val="50000"/>
                  </a:schemeClr>
                </a:solidFill>
              </a:rPr>
              <a:t>過度遮掩姓名</a:t>
            </a:r>
            <a:r>
              <a:rPr lang="zh-TW" altLang="en-US" dirty="0" smtClean="0">
                <a:solidFill>
                  <a:schemeClr val="bg1">
                    <a:lumMod val="95000"/>
                    <a:lumOff val="5000"/>
                  </a:schemeClr>
                </a:solidFill>
              </a:rPr>
              <a:t>，否則有違個資法第</a:t>
            </a:r>
            <a:r>
              <a:rPr lang="en-US" altLang="zh-TW" dirty="0" smtClean="0">
                <a:solidFill>
                  <a:schemeClr val="bg1">
                    <a:lumMod val="95000"/>
                    <a:lumOff val="5000"/>
                  </a:schemeClr>
                </a:solidFill>
              </a:rPr>
              <a:t>1</a:t>
            </a:r>
            <a:r>
              <a:rPr lang="zh-TW" altLang="en-US" dirty="0" smtClean="0">
                <a:solidFill>
                  <a:schemeClr val="bg1">
                    <a:lumMod val="95000"/>
                    <a:lumOff val="5000"/>
                  </a:schemeClr>
                </a:solidFill>
              </a:rPr>
              <a:t>條規定所稱「</a:t>
            </a:r>
            <a:r>
              <a:rPr lang="zh-TW" altLang="en-US" b="1" dirty="0" smtClean="0">
                <a:solidFill>
                  <a:schemeClr val="bg1">
                    <a:lumMod val="95000"/>
                    <a:lumOff val="5000"/>
                  </a:schemeClr>
                </a:solidFill>
                <a:effectLst>
                  <a:outerShdw blurRad="38100" dist="38100" dir="2700000" algn="tl">
                    <a:srgbClr val="000000">
                      <a:alpha val="43137"/>
                    </a:srgbClr>
                  </a:outerShdw>
                </a:effectLst>
              </a:rPr>
              <a:t>促進個人資料之合理利用</a:t>
            </a:r>
            <a:r>
              <a:rPr lang="zh-TW" altLang="en-US" dirty="0" smtClean="0">
                <a:solidFill>
                  <a:schemeClr val="bg1">
                    <a:lumMod val="95000"/>
                    <a:lumOff val="5000"/>
                  </a:schemeClr>
                </a:solidFill>
              </a:rPr>
              <a:t>」意旨。</a:t>
            </a:r>
            <a:endParaRPr lang="zh-TW" altLang="en-US" dirty="0">
              <a:solidFill>
                <a:schemeClr val="bg1">
                  <a:lumMod val="95000"/>
                  <a:lumOff val="5000"/>
                </a:schemeClr>
              </a:solidFill>
            </a:endParaRPr>
          </a:p>
        </p:txBody>
      </p:sp>
      <p:sp>
        <p:nvSpPr>
          <p:cNvPr id="3" name="標題 2"/>
          <p:cNvSpPr>
            <a:spLocks noGrp="1"/>
          </p:cNvSpPr>
          <p:nvPr>
            <p:ph type="title"/>
          </p:nvPr>
        </p:nvSpPr>
        <p:spPr>
          <a:xfrm>
            <a:off x="457200" y="152400"/>
            <a:ext cx="8229600" cy="756320"/>
          </a:xfrm>
        </p:spPr>
        <p:txBody>
          <a:bodyPr/>
          <a:lstStyle/>
          <a:p>
            <a:r>
              <a:rPr lang="zh-TW" altLang="en-US" dirty="0" smtClean="0"/>
              <a:t>一、問題提出</a:t>
            </a: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052736"/>
            <a:ext cx="8229600" cy="5043264"/>
          </a:xfrm>
        </p:spPr>
        <p:txBody>
          <a:bodyPr>
            <a:normAutofit lnSpcReduction="10000"/>
          </a:bodyPr>
          <a:lstStyle/>
          <a:p>
            <a:r>
              <a:rPr lang="zh-TW" altLang="en-US" dirty="0" smtClean="0"/>
              <a:t>（六）問題</a:t>
            </a:r>
            <a:endParaRPr lang="en-US" altLang="zh-TW" dirty="0" smtClean="0"/>
          </a:p>
          <a:p>
            <a:pPr>
              <a:buNone/>
            </a:pPr>
            <a:r>
              <a:rPr lang="zh-TW" altLang="en-US" dirty="0" smtClean="0"/>
              <a:t>    </a:t>
            </a:r>
            <a:r>
              <a:rPr lang="en-US" altLang="zh-TW" dirty="0" smtClean="0"/>
              <a:t>Q</a:t>
            </a:r>
            <a:r>
              <a:rPr lang="zh-TW" altLang="en-US" dirty="0" smtClean="0"/>
              <a:t>：</a:t>
            </a:r>
            <a:r>
              <a:rPr lang="zh-TW" altLang="en-US" b="1" dirty="0" smtClean="0"/>
              <a:t>總統府機要室為辦理總統、副總統寄發賀卡致賀國內外人士，蒐集相關國內外人士之名單資料是否合法</a:t>
            </a:r>
            <a:r>
              <a:rPr lang="en-US" altLang="zh-TW" b="1" dirty="0" smtClean="0"/>
              <a:t>?</a:t>
            </a:r>
            <a:r>
              <a:rPr lang="zh-TW" altLang="en-US" b="1" dirty="0" smtClean="0"/>
              <a:t>又相關名單原蒐集之目的係為訪賓入府晉見總統時，辦理管制查核及接待之用，而將該名單用於寄發賀卡，是否合法</a:t>
            </a:r>
            <a:r>
              <a:rPr lang="en-US" altLang="zh-TW" b="1" dirty="0" smtClean="0"/>
              <a:t>?</a:t>
            </a:r>
          </a:p>
          <a:p>
            <a:pPr>
              <a:buNone/>
            </a:pPr>
            <a:r>
              <a:rPr lang="zh-TW" altLang="en-US" b="1" dirty="0" smtClean="0"/>
              <a:t>    </a:t>
            </a:r>
            <a:endParaRPr lang="en-US" altLang="zh-TW" b="1" dirty="0" smtClean="0"/>
          </a:p>
          <a:p>
            <a:pPr>
              <a:buNone/>
            </a:pPr>
            <a:r>
              <a:rPr lang="zh-TW" altLang="en-US" b="1" dirty="0" smtClean="0"/>
              <a:t>     </a:t>
            </a:r>
            <a:r>
              <a:rPr lang="en-US" altLang="zh-TW" b="1" dirty="0" smtClean="0"/>
              <a:t>A</a:t>
            </a:r>
            <a:r>
              <a:rPr lang="zh-TW" altLang="en-US" b="1" dirty="0" smtClean="0"/>
              <a:t>：</a:t>
            </a:r>
            <a:r>
              <a:rPr lang="zh-TW" altLang="en-US" dirty="0" smtClean="0">
                <a:solidFill>
                  <a:schemeClr val="bg1"/>
                </a:solidFill>
              </a:rPr>
              <a:t>相關名單原蒐集之目的係為訪賓入府晉見總統時辦理管制查核及接待之用，而將該名單用於寄發賀卡者，係屬特定目的外利用，</a:t>
            </a:r>
            <a:r>
              <a:rPr lang="zh-TW" altLang="en-US" b="1" dirty="0" smtClean="0">
                <a:solidFill>
                  <a:schemeClr val="accent6">
                    <a:lumMod val="50000"/>
                  </a:schemeClr>
                </a:solidFill>
              </a:rPr>
              <a:t>惟依一般社會通念，於通常情形下當事人將不致拒絕收受賀卡</a:t>
            </a:r>
            <a:r>
              <a:rPr lang="zh-TW" altLang="en-US" dirty="0" smtClean="0">
                <a:solidFill>
                  <a:schemeClr val="bg1"/>
                </a:solidFill>
              </a:rPr>
              <a:t>，所以寄發賀卡傳達祝福，應可認屬有利於當事人權益，而得依</a:t>
            </a:r>
            <a:r>
              <a:rPr lang="zh-TW" altLang="en-US" b="1" dirty="0" smtClean="0">
                <a:solidFill>
                  <a:schemeClr val="accent6">
                    <a:lumMod val="50000"/>
                  </a:schemeClr>
                </a:solidFill>
              </a:rPr>
              <a:t>個資法第</a:t>
            </a:r>
            <a:r>
              <a:rPr lang="en-US" altLang="zh-TW" b="1" dirty="0" smtClean="0">
                <a:solidFill>
                  <a:schemeClr val="accent6">
                    <a:lumMod val="50000"/>
                  </a:schemeClr>
                </a:solidFill>
              </a:rPr>
              <a:t>16</a:t>
            </a:r>
            <a:r>
              <a:rPr lang="zh-TW" altLang="en-US" b="1" dirty="0" smtClean="0">
                <a:solidFill>
                  <a:schemeClr val="accent6">
                    <a:lumMod val="50000"/>
                  </a:schemeClr>
                </a:solidFill>
              </a:rPr>
              <a:t>條第 </a:t>
            </a:r>
            <a:r>
              <a:rPr lang="en-US" altLang="zh-TW" b="1" dirty="0" smtClean="0">
                <a:solidFill>
                  <a:schemeClr val="accent6">
                    <a:lumMod val="50000"/>
                  </a:schemeClr>
                </a:solidFill>
              </a:rPr>
              <a:t>6 </a:t>
            </a:r>
            <a:r>
              <a:rPr lang="zh-TW" altLang="en-US" b="1" dirty="0" smtClean="0">
                <a:solidFill>
                  <a:schemeClr val="accent6">
                    <a:lumMod val="50000"/>
                  </a:schemeClr>
                </a:solidFill>
              </a:rPr>
              <a:t>款規定為目的外之利用</a:t>
            </a:r>
            <a:r>
              <a:rPr lang="zh-TW" altLang="en-US" dirty="0" smtClean="0">
                <a:solidFill>
                  <a:schemeClr val="bg1"/>
                </a:solidFill>
              </a:rPr>
              <a:t>。</a:t>
            </a:r>
            <a:endParaRPr lang="zh-TW" altLang="en-US" dirty="0">
              <a:solidFill>
                <a:schemeClr val="bg1"/>
              </a:solidFill>
            </a:endParaRPr>
          </a:p>
        </p:txBody>
      </p:sp>
      <p:sp>
        <p:nvSpPr>
          <p:cNvPr id="3" name="標題 2"/>
          <p:cNvSpPr>
            <a:spLocks noGrp="1"/>
          </p:cNvSpPr>
          <p:nvPr>
            <p:ph type="title"/>
          </p:nvPr>
        </p:nvSpPr>
        <p:spPr>
          <a:xfrm>
            <a:off x="457200" y="152400"/>
            <a:ext cx="8229600" cy="828328"/>
          </a:xfrm>
        </p:spPr>
        <p:txBody>
          <a:bodyPr/>
          <a:lstStyle/>
          <a:p>
            <a:r>
              <a:rPr lang="zh-TW" altLang="en-US" dirty="0" smtClean="0"/>
              <a:t>一、問題提出</a:t>
            </a:r>
            <a:endParaRPr lang="zh-TW"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836712"/>
            <a:ext cx="8229600" cy="5616624"/>
          </a:xfrm>
        </p:spPr>
        <p:txBody>
          <a:bodyPr>
            <a:normAutofit fontScale="92500" lnSpcReduction="10000"/>
          </a:bodyPr>
          <a:lstStyle/>
          <a:p>
            <a:r>
              <a:rPr lang="zh-TW" altLang="en-US" dirty="0" smtClean="0"/>
              <a:t>（七）問題</a:t>
            </a:r>
            <a:endParaRPr lang="en-US" altLang="zh-TW" dirty="0" smtClean="0"/>
          </a:p>
          <a:p>
            <a:pPr>
              <a:buNone/>
            </a:pPr>
            <a:r>
              <a:rPr lang="zh-TW" altLang="en-US" dirty="0" smtClean="0"/>
              <a:t>    </a:t>
            </a:r>
            <a:r>
              <a:rPr lang="en-US" altLang="zh-TW" dirty="0" smtClean="0"/>
              <a:t>Q</a:t>
            </a:r>
            <a:r>
              <a:rPr lang="zh-TW" altLang="en-US" dirty="0" smtClean="0"/>
              <a:t>：</a:t>
            </a:r>
            <a:r>
              <a:rPr lang="zh-TW" altLang="en-US" b="1" dirty="0" smtClean="0"/>
              <a:t>直轄市、縣</a:t>
            </a:r>
            <a:r>
              <a:rPr lang="en-US" altLang="zh-TW" b="1" dirty="0" smtClean="0"/>
              <a:t>(</a:t>
            </a:r>
            <a:r>
              <a:rPr lang="zh-TW" altLang="en-US" b="1" dirty="0" smtClean="0"/>
              <a:t>市</a:t>
            </a:r>
            <a:r>
              <a:rPr lang="en-US" altLang="zh-TW" b="1" dirty="0" smtClean="0"/>
              <a:t>)</a:t>
            </a:r>
            <a:r>
              <a:rPr lang="zh-TW" altLang="en-US" b="1" dirty="0" smtClean="0"/>
              <a:t>政府為辦理徵兵檢查，得否請衛生單位提供精神疾病役男病史資料</a:t>
            </a:r>
            <a:r>
              <a:rPr lang="en-US" altLang="zh-TW" b="1" dirty="0" smtClean="0"/>
              <a:t>?</a:t>
            </a:r>
          </a:p>
          <a:p>
            <a:pPr>
              <a:buNone/>
            </a:pPr>
            <a:endParaRPr lang="en-US" altLang="zh-TW" b="1" dirty="0" smtClean="0"/>
          </a:p>
          <a:p>
            <a:pPr>
              <a:buNone/>
            </a:pPr>
            <a:r>
              <a:rPr lang="zh-TW" altLang="en-US" b="1" dirty="0" smtClean="0"/>
              <a:t>     </a:t>
            </a:r>
            <a:r>
              <a:rPr lang="en-US" altLang="zh-TW" b="1" dirty="0" smtClean="0"/>
              <a:t>A</a:t>
            </a:r>
            <a:r>
              <a:rPr lang="zh-TW" altLang="en-US" b="1" dirty="0" smtClean="0"/>
              <a:t>：</a:t>
            </a:r>
            <a:r>
              <a:rPr lang="zh-TW" altLang="en-US" b="1" dirty="0" smtClean="0">
                <a:solidFill>
                  <a:schemeClr val="accent6">
                    <a:lumMod val="50000"/>
                  </a:schemeClr>
                </a:solidFill>
              </a:rPr>
              <a:t>個資法第</a:t>
            </a:r>
            <a:r>
              <a:rPr lang="en-US" altLang="zh-TW" b="1" dirty="0" smtClean="0">
                <a:solidFill>
                  <a:schemeClr val="accent6">
                    <a:lumMod val="50000"/>
                  </a:schemeClr>
                </a:solidFill>
              </a:rPr>
              <a:t>6</a:t>
            </a:r>
            <a:r>
              <a:rPr lang="zh-TW" altLang="en-US" b="1" dirty="0" smtClean="0">
                <a:solidFill>
                  <a:schemeClr val="accent6">
                    <a:lumMod val="50000"/>
                  </a:schemeClr>
                </a:solidFill>
              </a:rPr>
              <a:t>條特種資料</a:t>
            </a:r>
            <a:r>
              <a:rPr lang="en-US" altLang="zh-TW" b="1" dirty="0" smtClean="0">
                <a:solidFill>
                  <a:schemeClr val="accent6">
                    <a:lumMod val="50000"/>
                  </a:schemeClr>
                </a:solidFill>
              </a:rPr>
              <a:t>(</a:t>
            </a:r>
            <a:r>
              <a:rPr lang="zh-TW" altLang="en-US" b="1" dirty="0" smtClean="0">
                <a:solidFill>
                  <a:schemeClr val="accent6">
                    <a:lumMod val="50000"/>
                  </a:schemeClr>
                </a:solidFill>
              </a:rPr>
              <a:t>即醫療、基因、性生活、健康檢查及犯罪前科</a:t>
            </a:r>
            <a:r>
              <a:rPr lang="en-US" altLang="zh-TW" b="1" dirty="0" smtClean="0">
                <a:solidFill>
                  <a:schemeClr val="accent6">
                    <a:lumMod val="50000"/>
                  </a:schemeClr>
                </a:solidFill>
              </a:rPr>
              <a:t>)</a:t>
            </a:r>
            <a:r>
              <a:rPr lang="zh-TW" altLang="en-US" b="1" dirty="0" smtClean="0">
                <a:solidFill>
                  <a:schemeClr val="accent6">
                    <a:lumMod val="50000"/>
                  </a:schemeClr>
                </a:solidFill>
              </a:rPr>
              <a:t>規定目前尚未施行，仍適用個資法有關一般個人資料之規定。</a:t>
            </a:r>
            <a:endParaRPr lang="en-US" altLang="zh-TW" b="1" dirty="0" smtClean="0">
              <a:solidFill>
                <a:schemeClr val="accent6">
                  <a:lumMod val="50000"/>
                </a:schemeClr>
              </a:solidFill>
            </a:endParaRPr>
          </a:p>
          <a:p>
            <a:pPr>
              <a:buNone/>
            </a:pPr>
            <a:r>
              <a:rPr lang="zh-TW" altLang="en-US" b="1" dirty="0" smtClean="0">
                <a:solidFill>
                  <a:schemeClr val="accent6">
                    <a:lumMod val="50000"/>
                  </a:schemeClr>
                </a:solidFill>
              </a:rPr>
              <a:t>    </a:t>
            </a:r>
            <a:r>
              <a:rPr lang="zh-TW" altLang="en-US" dirty="0" smtClean="0"/>
              <a:t>依兵役法第</a:t>
            </a:r>
            <a:r>
              <a:rPr lang="en-US" altLang="zh-TW" dirty="0" smtClean="0"/>
              <a:t>4</a:t>
            </a:r>
            <a:r>
              <a:rPr lang="zh-TW" altLang="en-US" dirty="0" smtClean="0"/>
              <a:t>條及第</a:t>
            </a:r>
            <a:r>
              <a:rPr lang="en-US" altLang="zh-TW" dirty="0" smtClean="0"/>
              <a:t>31</a:t>
            </a:r>
            <a:r>
              <a:rPr lang="zh-TW" altLang="en-US" dirty="0" smtClean="0"/>
              <a:t>條規定，各直轄市、縣（市）政府辦理各該轄區兵役行政及其有關事務，故其於辦理徵兵檢查時，基於「兵役」之特定目的，執行法定職務必要範圍內，</a:t>
            </a:r>
            <a:r>
              <a:rPr lang="zh-TW" altLang="en-US" b="1" dirty="0" smtClean="0">
                <a:solidFill>
                  <a:schemeClr val="accent6">
                    <a:lumMod val="50000"/>
                  </a:schemeClr>
                </a:solidFill>
              </a:rPr>
              <a:t>依個資法第</a:t>
            </a:r>
            <a:r>
              <a:rPr lang="en-US" altLang="zh-TW" b="1" dirty="0" smtClean="0">
                <a:solidFill>
                  <a:schemeClr val="accent6">
                    <a:lumMod val="50000"/>
                  </a:schemeClr>
                </a:solidFill>
              </a:rPr>
              <a:t>15</a:t>
            </a:r>
            <a:r>
              <a:rPr lang="zh-TW" altLang="en-US" b="1" dirty="0" smtClean="0">
                <a:solidFill>
                  <a:schemeClr val="accent6">
                    <a:lumMod val="50000"/>
                  </a:schemeClr>
                </a:solidFill>
              </a:rPr>
              <a:t>條規定，得蒐集個人資料。</a:t>
            </a:r>
            <a:endParaRPr lang="en-US" altLang="zh-TW" b="1" dirty="0" smtClean="0">
              <a:solidFill>
                <a:schemeClr val="accent6">
                  <a:lumMod val="50000"/>
                </a:schemeClr>
              </a:solidFill>
            </a:endParaRPr>
          </a:p>
          <a:p>
            <a:pPr>
              <a:buNone/>
            </a:pPr>
            <a:r>
              <a:rPr lang="zh-TW" altLang="en-US" dirty="0" smtClean="0"/>
              <a:t>    衛生主管機關提供個人資料予各直轄市、縣</a:t>
            </a:r>
            <a:r>
              <a:rPr lang="en-US" altLang="zh-TW" dirty="0" smtClean="0"/>
              <a:t>(</a:t>
            </a:r>
            <a:r>
              <a:rPr lang="zh-TW" altLang="en-US" dirty="0" smtClean="0"/>
              <a:t>市</a:t>
            </a:r>
            <a:r>
              <a:rPr lang="en-US" altLang="zh-TW" dirty="0" smtClean="0"/>
              <a:t>)</a:t>
            </a:r>
            <a:r>
              <a:rPr lang="zh-TW" altLang="en-US" dirty="0" smtClean="0"/>
              <a:t>政府執行徵兵檢查法定職務，避免入營服役影響軍中安全，就衛生主管機關而言，係符合</a:t>
            </a:r>
            <a:r>
              <a:rPr lang="zh-TW" altLang="en-US" b="1" dirty="0" smtClean="0">
                <a:solidFill>
                  <a:schemeClr val="accent6">
                    <a:lumMod val="50000"/>
                  </a:schemeClr>
                </a:solidFill>
              </a:rPr>
              <a:t>個資法第</a:t>
            </a:r>
            <a:r>
              <a:rPr lang="en-US" altLang="zh-TW" b="1" dirty="0" smtClean="0">
                <a:solidFill>
                  <a:schemeClr val="accent6">
                    <a:lumMod val="50000"/>
                  </a:schemeClr>
                </a:solidFill>
              </a:rPr>
              <a:t>16</a:t>
            </a:r>
            <a:r>
              <a:rPr lang="zh-TW" altLang="en-US" b="1" dirty="0" smtClean="0">
                <a:solidFill>
                  <a:schemeClr val="accent6">
                    <a:lumMod val="50000"/>
                  </a:schemeClr>
                </a:solidFill>
              </a:rPr>
              <a:t>條規定條但書第</a:t>
            </a:r>
            <a:r>
              <a:rPr lang="en-US" altLang="zh-TW" b="1" dirty="0" smtClean="0">
                <a:solidFill>
                  <a:schemeClr val="accent6">
                    <a:lumMod val="50000"/>
                  </a:schemeClr>
                </a:solidFill>
              </a:rPr>
              <a:t>2</a:t>
            </a:r>
            <a:r>
              <a:rPr lang="zh-TW" altLang="en-US" b="1" dirty="0" smtClean="0">
                <a:solidFill>
                  <a:schemeClr val="accent6">
                    <a:lumMod val="50000"/>
                  </a:schemeClr>
                </a:solidFill>
              </a:rPr>
              <a:t>款及第</a:t>
            </a:r>
            <a:r>
              <a:rPr lang="en-US" altLang="zh-TW" b="1" dirty="0" smtClean="0">
                <a:solidFill>
                  <a:schemeClr val="accent6">
                    <a:lumMod val="50000"/>
                  </a:schemeClr>
                </a:solidFill>
              </a:rPr>
              <a:t>4</a:t>
            </a:r>
            <a:r>
              <a:rPr lang="zh-TW" altLang="en-US" b="1" dirty="0" smtClean="0">
                <a:solidFill>
                  <a:schemeClr val="accent6">
                    <a:lumMod val="50000"/>
                  </a:schemeClr>
                </a:solidFill>
              </a:rPr>
              <a:t>款規定。</a:t>
            </a:r>
            <a:endParaRPr lang="zh-TW" altLang="en-US" b="1" dirty="0">
              <a:solidFill>
                <a:schemeClr val="accent6">
                  <a:lumMod val="50000"/>
                </a:schemeClr>
              </a:solidFill>
            </a:endParaRPr>
          </a:p>
        </p:txBody>
      </p:sp>
      <p:sp>
        <p:nvSpPr>
          <p:cNvPr id="3" name="標題 2"/>
          <p:cNvSpPr>
            <a:spLocks noGrp="1"/>
          </p:cNvSpPr>
          <p:nvPr>
            <p:ph type="title"/>
          </p:nvPr>
        </p:nvSpPr>
        <p:spPr>
          <a:xfrm>
            <a:off x="457200" y="152400"/>
            <a:ext cx="8229600" cy="756320"/>
          </a:xfrm>
        </p:spPr>
        <p:txBody>
          <a:bodyPr/>
          <a:lstStyle/>
          <a:p>
            <a:r>
              <a:rPr lang="zh-TW" altLang="en-US" dirty="0" smtClean="0"/>
              <a:t>一、問題提出</a:t>
            </a:r>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宣紙">
  <a:themeElements>
    <a:clrScheme name="宣紙">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宣紙">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宣紙">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323</TotalTime>
  <Words>3289</Words>
  <Application>Microsoft Office PowerPoint</Application>
  <PresentationFormat>如螢幕大小 (4:3)</PresentationFormat>
  <Paragraphs>166</Paragraphs>
  <Slides>25</Slides>
  <Notes>0</Notes>
  <HiddenSlides>0</HiddenSlides>
  <MMClips>0</MMClips>
  <ScaleCrop>false</ScaleCrop>
  <HeadingPairs>
    <vt:vector size="4" baseType="variant">
      <vt:variant>
        <vt:lpstr>佈景主題</vt:lpstr>
      </vt:variant>
      <vt:variant>
        <vt:i4>1</vt:i4>
      </vt:variant>
      <vt:variant>
        <vt:lpstr>投影片標題</vt:lpstr>
      </vt:variant>
      <vt:variant>
        <vt:i4>25</vt:i4>
      </vt:variant>
    </vt:vector>
  </HeadingPairs>
  <TitlesOfParts>
    <vt:vector size="26" baseType="lpstr">
      <vt:lpstr>宣紙</vt:lpstr>
      <vt:lpstr>個人資料保護法解析</vt:lpstr>
      <vt:lpstr>大綱</vt:lpstr>
      <vt:lpstr>一、問題提出</vt:lpstr>
      <vt:lpstr>一、問題提出</vt:lpstr>
      <vt:lpstr>一、問題提出</vt:lpstr>
      <vt:lpstr>一、問題提出</vt:lpstr>
      <vt:lpstr>一、問題提出</vt:lpstr>
      <vt:lpstr>一、問題提出</vt:lpstr>
      <vt:lpstr>一、問題提出</vt:lpstr>
      <vt:lpstr>一、問題提出</vt:lpstr>
      <vt:lpstr>一、問題提出</vt:lpstr>
      <vt:lpstr>一、問題提出</vt:lpstr>
      <vt:lpstr>二、個人資料保護法重要內容簡述 </vt:lpstr>
      <vt:lpstr>二、個人資料保護法重要內容簡述 </vt:lpstr>
      <vt:lpstr>二、個人資料保護法重要內容簡述</vt:lpstr>
      <vt:lpstr>二、個人資料保護法重要內容簡述</vt:lpstr>
      <vt:lpstr>二、個人資料保護法重要內容簡述</vt:lpstr>
      <vt:lpstr>二、個人資料保護法重要內容簡述</vt:lpstr>
      <vt:lpstr>二、個人資料保護法重要內容簡述</vt:lpstr>
      <vt:lpstr>二、個人資料保護法重要內容簡述</vt:lpstr>
      <vt:lpstr>二、個人資料保護法重要內容簡述</vt:lpstr>
      <vt:lpstr>二、個人資料保護法重要內容簡述</vt:lpstr>
      <vt:lpstr>二、個人資料保護法重要內容簡述</vt:lpstr>
      <vt:lpstr>三、個人資料保護法施行後各公務機關注意參考事項</vt:lpstr>
      <vt:lpstr>三、個人資料保護法施行後各公務機關注意參考事項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個人資料保護法解析</dc:title>
  <dc:creator>Chen</dc:creator>
  <cp:lastModifiedBy>tim hsu</cp:lastModifiedBy>
  <cp:revision>31</cp:revision>
  <dcterms:created xsi:type="dcterms:W3CDTF">2012-12-13T14:13:19Z</dcterms:created>
  <dcterms:modified xsi:type="dcterms:W3CDTF">2012-12-16T16:36:04Z</dcterms:modified>
</cp:coreProperties>
</file>