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256" r:id="rId2"/>
    <p:sldId id="417" r:id="rId3"/>
    <p:sldId id="418" r:id="rId4"/>
    <p:sldId id="420" r:id="rId5"/>
    <p:sldId id="423" r:id="rId6"/>
    <p:sldId id="419" r:id="rId7"/>
    <p:sldId id="377" r:id="rId8"/>
    <p:sldId id="271" r:id="rId9"/>
    <p:sldId id="421" r:id="rId10"/>
    <p:sldId id="376" r:id="rId11"/>
    <p:sldId id="390" r:id="rId12"/>
    <p:sldId id="422" r:id="rId13"/>
    <p:sldId id="272" r:id="rId14"/>
    <p:sldId id="273" r:id="rId15"/>
    <p:sldId id="414" r:id="rId16"/>
    <p:sldId id="263" r:id="rId17"/>
    <p:sldId id="274" r:id="rId18"/>
    <p:sldId id="275" r:id="rId19"/>
    <p:sldId id="276" r:id="rId20"/>
    <p:sldId id="395" r:id="rId21"/>
    <p:sldId id="286" r:id="rId22"/>
    <p:sldId id="287" r:id="rId23"/>
    <p:sldId id="288" r:id="rId24"/>
    <p:sldId id="289" r:id="rId25"/>
    <p:sldId id="280" r:id="rId26"/>
    <p:sldId id="374" r:id="rId27"/>
    <p:sldId id="389" r:id="rId28"/>
    <p:sldId id="393" r:id="rId29"/>
    <p:sldId id="398" r:id="rId30"/>
    <p:sldId id="399" r:id="rId31"/>
    <p:sldId id="415" r:id="rId32"/>
    <p:sldId id="416" r:id="rId33"/>
    <p:sldId id="407" r:id="rId34"/>
    <p:sldId id="409" r:id="rId35"/>
    <p:sldId id="281" r:id="rId36"/>
    <p:sldId id="411" r:id="rId37"/>
    <p:sldId id="408" r:id="rId38"/>
    <p:sldId id="410" r:id="rId39"/>
    <p:sldId id="384" r:id="rId40"/>
    <p:sldId id="379" r:id="rId41"/>
    <p:sldId id="397" r:id="rId42"/>
    <p:sldId id="412" r:id="rId43"/>
    <p:sldId id="400" r:id="rId44"/>
    <p:sldId id="401" r:id="rId45"/>
    <p:sldId id="380" r:id="rId46"/>
    <p:sldId id="382" r:id="rId47"/>
    <p:sldId id="386" r:id="rId48"/>
    <p:sldId id="424" r:id="rId49"/>
    <p:sldId id="403" r:id="rId50"/>
    <p:sldId id="404" r:id="rId51"/>
    <p:sldId id="405" r:id="rId52"/>
    <p:sldId id="406" r:id="rId53"/>
    <p:sldId id="381" r:id="rId54"/>
    <p:sldId id="290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278" r:id="rId66"/>
    <p:sldId id="279" r:id="rId67"/>
    <p:sldId id="394" r:id="rId68"/>
    <p:sldId id="283" r:id="rId69"/>
    <p:sldId id="396" r:id="rId70"/>
    <p:sldId id="284" r:id="rId71"/>
    <p:sldId id="285" r:id="rId72"/>
    <p:sldId id="292" r:id="rId73"/>
    <p:sldId id="303" r:id="rId74"/>
    <p:sldId id="304" r:id="rId75"/>
    <p:sldId id="305" r:id="rId76"/>
    <p:sldId id="306" r:id="rId77"/>
    <p:sldId id="307" r:id="rId78"/>
    <p:sldId id="308" r:id="rId79"/>
    <p:sldId id="309" r:id="rId80"/>
    <p:sldId id="310" r:id="rId81"/>
    <p:sldId id="311" r:id="rId82"/>
    <p:sldId id="312" r:id="rId83"/>
    <p:sldId id="313" r:id="rId84"/>
    <p:sldId id="314" r:id="rId85"/>
    <p:sldId id="315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98"/>
    <p:penClr>
      <a:schemeClr val="bg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99"/>
    <a:srgbClr val="FF3399"/>
    <a:srgbClr val="FF0000"/>
    <a:srgbClr val="3333CC"/>
    <a:srgbClr val="FFCCFF"/>
    <a:srgbClr val="9900CC"/>
    <a:srgbClr val="008000"/>
    <a:srgbClr val="31B3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7376" autoAdjust="0"/>
  </p:normalViewPr>
  <p:slideViewPr>
    <p:cSldViewPr>
      <p:cViewPr varScale="1">
        <p:scale>
          <a:sx n="53" d="100"/>
          <a:sy n="53" d="100"/>
        </p:scale>
        <p:origin x="-48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1F3DCC-3B2C-4DF1-B941-D6133FEA0C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52941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840EFC0-3B36-451A-B548-6E7AED0E77AB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21C8360-4070-414C-B4EB-D7155D7E2B0F}" type="slidenum">
              <a:rPr lang="en-US" altLang="zh-TW" smtClean="0"/>
              <a:pPr eaLnBrk="1" hangingPunct="1"/>
              <a:t>21</a:t>
            </a:fld>
            <a:endParaRPr lang="en-US" altLang="zh-TW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93B0CA8-30C2-4AC8-824A-7EFD02D5AB21}" type="slidenum">
              <a:rPr lang="en-US" altLang="zh-TW" smtClean="0"/>
              <a:pPr eaLnBrk="1" hangingPunct="1"/>
              <a:t>22</a:t>
            </a:fld>
            <a:endParaRPr lang="en-US" altLang="zh-TW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4EFB78B-6F19-4165-A98D-328651FFAFA1}" type="slidenum">
              <a:rPr lang="en-US" altLang="zh-TW" smtClean="0"/>
              <a:pPr eaLnBrk="1" hangingPunct="1"/>
              <a:t>23</a:t>
            </a:fld>
            <a:endParaRPr lang="en-US" altLang="zh-TW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CFF50A7-BEB1-4E42-B58E-DC0B6D0AC3A3}" type="slidenum">
              <a:rPr lang="en-US" altLang="zh-TW" smtClean="0"/>
              <a:pPr eaLnBrk="1" hangingPunct="1"/>
              <a:t>24</a:t>
            </a:fld>
            <a:endParaRPr lang="en-US" altLang="zh-TW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7029E4F-3A82-4AFB-A3CD-6FEB4659071A}" type="slidenum">
              <a:rPr lang="en-US" altLang="zh-TW" smtClean="0"/>
              <a:pPr eaLnBrk="1" hangingPunct="1"/>
              <a:t>25</a:t>
            </a:fld>
            <a:endParaRPr lang="en-US" altLang="zh-TW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EDE7BDD-B8AC-4B5C-A252-1059C17EEA69}" type="slidenum">
              <a:rPr lang="en-US" altLang="zh-TW" smtClean="0"/>
              <a:pPr eaLnBrk="1" hangingPunct="1"/>
              <a:t>35</a:t>
            </a:fld>
            <a:endParaRPr lang="en-US" altLang="zh-TW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4DC3B23-067E-4CC0-B7ED-2FD12E8625FE}" type="slidenum">
              <a:rPr lang="en-US" altLang="zh-TW" smtClean="0"/>
              <a:pPr eaLnBrk="1" hangingPunct="1"/>
              <a:t>40</a:t>
            </a:fld>
            <a:endParaRPr lang="en-US" altLang="zh-TW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7D22F13-D578-4ACE-B11B-AC3E311DF998}" type="slidenum">
              <a:rPr lang="en-US" altLang="zh-TW" smtClean="0"/>
              <a:pPr eaLnBrk="1" hangingPunct="1"/>
              <a:t>46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818FCF3-9298-47EA-A8D8-16CE0559B6D6}" type="slidenum">
              <a:rPr lang="en-US" altLang="zh-TW" smtClean="0"/>
              <a:pPr eaLnBrk="1" hangingPunct="1"/>
              <a:t>54</a:t>
            </a:fld>
            <a:endParaRPr lang="en-US" altLang="zh-TW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BA5729F-D861-42A5-8D0C-897F2EEB4AB7}" type="slidenum">
              <a:rPr lang="en-US" altLang="zh-TW" smtClean="0"/>
              <a:pPr eaLnBrk="1" hangingPunct="1"/>
              <a:t>55</a:t>
            </a:fld>
            <a:endParaRPr lang="en-US" altLang="zh-TW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C48C852-FF7E-4756-ACC7-C460BD129B45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361C0E7-AC29-47B2-ACDE-B2BCC1EC31BE}" type="slidenum">
              <a:rPr lang="en-US" altLang="zh-TW" smtClean="0"/>
              <a:pPr eaLnBrk="1" hangingPunct="1"/>
              <a:t>56</a:t>
            </a:fld>
            <a:endParaRPr lang="en-US" altLang="zh-TW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D7CA843-AF51-475C-AE05-CBD5847CF2A5}" type="slidenum">
              <a:rPr lang="en-US" altLang="zh-TW" smtClean="0"/>
              <a:pPr eaLnBrk="1" hangingPunct="1"/>
              <a:t>57</a:t>
            </a:fld>
            <a:endParaRPr lang="en-US" altLang="zh-TW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DAD24BA-1352-483A-97D4-58455EE51C12}" type="slidenum">
              <a:rPr lang="en-US" altLang="zh-TW" smtClean="0"/>
              <a:pPr eaLnBrk="1" hangingPunct="1"/>
              <a:t>58</a:t>
            </a:fld>
            <a:endParaRPr lang="en-US" altLang="zh-TW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745249B-B759-439D-83D2-D2913010C3A4}" type="slidenum">
              <a:rPr lang="en-US" altLang="zh-TW" smtClean="0"/>
              <a:pPr eaLnBrk="1" hangingPunct="1"/>
              <a:t>59</a:t>
            </a:fld>
            <a:endParaRPr lang="en-US" altLang="zh-TW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068CA2D-086B-460F-833C-39A064204F84}" type="slidenum">
              <a:rPr lang="en-US" altLang="zh-TW" smtClean="0"/>
              <a:pPr eaLnBrk="1" hangingPunct="1"/>
              <a:t>60</a:t>
            </a:fld>
            <a:endParaRPr lang="en-US" altLang="zh-TW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591CF12-8036-43CA-BDDA-7D1B7A4A17E5}" type="slidenum">
              <a:rPr lang="en-US" altLang="zh-TW" smtClean="0"/>
              <a:pPr eaLnBrk="1" hangingPunct="1"/>
              <a:t>61</a:t>
            </a:fld>
            <a:endParaRPr lang="en-US" altLang="zh-TW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541E2C5-1FEA-44AB-887E-083A9816934E}" type="slidenum">
              <a:rPr lang="en-US" altLang="zh-TW" smtClean="0"/>
              <a:pPr eaLnBrk="1" hangingPunct="1"/>
              <a:t>62</a:t>
            </a:fld>
            <a:endParaRPr lang="en-US" altLang="zh-TW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1A50476-E869-43B8-97BB-7D34A5578DEF}" type="slidenum">
              <a:rPr lang="en-US" altLang="zh-TW" smtClean="0"/>
              <a:pPr eaLnBrk="1" hangingPunct="1"/>
              <a:t>63</a:t>
            </a:fld>
            <a:endParaRPr lang="en-US" altLang="zh-TW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83ADA39-3C5A-445C-AE3B-95F0513B30BF}" type="slidenum">
              <a:rPr lang="en-US" altLang="zh-TW" smtClean="0"/>
              <a:pPr eaLnBrk="1" hangingPunct="1"/>
              <a:t>64</a:t>
            </a:fld>
            <a:endParaRPr lang="en-US" altLang="zh-TW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03F6F5F-BDD8-4BF2-8E79-D056F981C88D}" type="slidenum">
              <a:rPr lang="en-US" altLang="zh-TW" smtClean="0"/>
              <a:pPr eaLnBrk="1" hangingPunct="1"/>
              <a:t>65</a:t>
            </a:fld>
            <a:endParaRPr lang="en-US" altLang="zh-TW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3FC3BF9-B3CF-4378-8614-9792ED8E0439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8BB6A4D-A2E7-449D-A726-CF44CBC93FD3}" type="slidenum">
              <a:rPr lang="en-US" altLang="zh-TW" smtClean="0"/>
              <a:pPr eaLnBrk="1" hangingPunct="1"/>
              <a:t>66</a:t>
            </a:fld>
            <a:endParaRPr lang="en-US" altLang="zh-TW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F579EBE-50F5-4B30-82B1-01A65EA4B3BC}" type="slidenum">
              <a:rPr lang="en-US" altLang="zh-TW" smtClean="0"/>
              <a:pPr eaLnBrk="1" hangingPunct="1"/>
              <a:t>68</a:t>
            </a:fld>
            <a:endParaRPr lang="en-US" altLang="zh-TW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80B421A-1ED6-4950-BBCB-E55897A6E073}" type="slidenum">
              <a:rPr lang="en-US" altLang="zh-TW" smtClean="0"/>
              <a:pPr eaLnBrk="1" hangingPunct="1"/>
              <a:t>70</a:t>
            </a:fld>
            <a:endParaRPr lang="en-US" altLang="zh-TW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FA0A5DA-C2A6-490B-9B92-4C97DAED52D6}" type="slidenum">
              <a:rPr lang="en-US" altLang="zh-TW" smtClean="0"/>
              <a:pPr eaLnBrk="1" hangingPunct="1"/>
              <a:t>71</a:t>
            </a:fld>
            <a:endParaRPr lang="en-US" altLang="zh-TW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6F39BBE-FA9B-41A8-B171-FB6606A2C5B9}" type="slidenum">
              <a:rPr lang="en-US" altLang="zh-TW" smtClean="0"/>
              <a:pPr eaLnBrk="1" hangingPunct="1"/>
              <a:t>72</a:t>
            </a:fld>
            <a:endParaRPr lang="en-US" altLang="zh-TW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9194EEF-64A6-448C-A891-C19B3B360ECB}" type="slidenum">
              <a:rPr lang="en-US" altLang="zh-TW" smtClean="0"/>
              <a:pPr eaLnBrk="1" hangingPunct="1"/>
              <a:t>73</a:t>
            </a:fld>
            <a:endParaRPr lang="en-US" altLang="zh-TW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99A672A-92B1-4981-8F40-C58DB8BC1584}" type="slidenum">
              <a:rPr lang="en-US" altLang="zh-TW" smtClean="0"/>
              <a:pPr eaLnBrk="1" hangingPunct="1"/>
              <a:t>74</a:t>
            </a:fld>
            <a:endParaRPr lang="en-US" altLang="zh-TW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4938CE2-1E23-47A7-A897-29B3FB139DD5}" type="slidenum">
              <a:rPr lang="en-US" altLang="zh-TW" smtClean="0"/>
              <a:pPr eaLnBrk="1" hangingPunct="1"/>
              <a:t>75</a:t>
            </a:fld>
            <a:endParaRPr lang="en-US" altLang="zh-TW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3D5163B-65FB-4473-8773-89676F65C103}" type="slidenum">
              <a:rPr lang="en-US" altLang="zh-TW" smtClean="0"/>
              <a:pPr eaLnBrk="1" hangingPunct="1"/>
              <a:t>76</a:t>
            </a:fld>
            <a:endParaRPr lang="en-US" altLang="zh-TW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477FB90-67DC-4EA1-B52F-D1F47DE83BAD}" type="slidenum">
              <a:rPr lang="en-US" altLang="zh-TW" smtClean="0"/>
              <a:pPr eaLnBrk="1" hangingPunct="1"/>
              <a:t>77</a:t>
            </a:fld>
            <a:endParaRPr lang="en-US" altLang="zh-TW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37124FC-600F-4903-B41D-AB75583993F6}" type="slidenum">
              <a:rPr lang="en-US" altLang="zh-TW" smtClean="0"/>
              <a:pPr eaLnBrk="1" hangingPunct="1"/>
              <a:t>14</a:t>
            </a:fld>
            <a:endParaRPr lang="en-US" altLang="zh-TW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615C971-D2C7-47F9-ACC9-6E77FD5496F8}" type="slidenum">
              <a:rPr lang="en-US" altLang="zh-TW" smtClean="0"/>
              <a:pPr eaLnBrk="1" hangingPunct="1"/>
              <a:t>78</a:t>
            </a:fld>
            <a:endParaRPr lang="en-US" altLang="zh-TW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E6FD61D-5FF9-4054-83BA-5A2A453EC50B}" type="slidenum">
              <a:rPr lang="en-US" altLang="zh-TW" smtClean="0"/>
              <a:pPr eaLnBrk="1" hangingPunct="1"/>
              <a:t>79</a:t>
            </a:fld>
            <a:endParaRPr lang="en-US" altLang="zh-TW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73E96E1-1E6A-4A5B-AF91-948FE91F24F4}" type="slidenum">
              <a:rPr lang="en-US" altLang="zh-TW" smtClean="0"/>
              <a:pPr eaLnBrk="1" hangingPunct="1"/>
              <a:t>80</a:t>
            </a:fld>
            <a:endParaRPr lang="en-US" altLang="zh-TW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5DD800B-39D7-46F4-A590-BEB68B045088}" type="slidenum">
              <a:rPr lang="en-US" altLang="zh-TW" smtClean="0"/>
              <a:pPr eaLnBrk="1" hangingPunct="1"/>
              <a:t>81</a:t>
            </a:fld>
            <a:endParaRPr lang="en-US" altLang="zh-TW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BCF6B50-ACE7-47DF-9A40-FDEF1D18D959}" type="slidenum">
              <a:rPr lang="en-US" altLang="zh-TW" smtClean="0"/>
              <a:pPr eaLnBrk="1" hangingPunct="1"/>
              <a:t>82</a:t>
            </a:fld>
            <a:endParaRPr lang="en-US" altLang="zh-TW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DB833D9-9BF3-4F76-86B3-A20B7A37E781}" type="slidenum">
              <a:rPr lang="en-US" altLang="zh-TW" smtClean="0"/>
              <a:pPr eaLnBrk="1" hangingPunct="1"/>
              <a:t>83</a:t>
            </a:fld>
            <a:endParaRPr lang="en-US" altLang="zh-TW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B9D72F0-0C64-4CB3-A642-0AE5B62EF6B8}" type="slidenum">
              <a:rPr lang="en-US" altLang="zh-TW" smtClean="0"/>
              <a:pPr eaLnBrk="1" hangingPunct="1"/>
              <a:t>84</a:t>
            </a:fld>
            <a:endParaRPr lang="en-US" altLang="zh-TW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9ADE5B1-A7D1-4396-B075-3BE0ECEB696D}" type="slidenum">
              <a:rPr lang="en-US" altLang="zh-TW" smtClean="0"/>
              <a:pPr eaLnBrk="1" hangingPunct="1"/>
              <a:t>85</a:t>
            </a:fld>
            <a:endParaRPr lang="en-US" altLang="zh-TW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294164C-9376-4786-9BE2-B2C2C4443302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A0ED303-A3A9-4730-A736-4CAEE989B5F2}" type="slidenum">
              <a:rPr lang="en-US" altLang="zh-TW" smtClean="0"/>
              <a:pPr eaLnBrk="1" hangingPunct="1"/>
              <a:t>16</a:t>
            </a:fld>
            <a:endParaRPr lang="en-US" altLang="zh-TW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BFAF9FF-63FA-4D24-A777-BA1F36A204DB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7100542-8AE4-4CCB-AC50-6620C7D32EB0}" type="slidenum">
              <a:rPr lang="en-US" altLang="zh-TW" smtClean="0"/>
              <a:pPr eaLnBrk="1" hangingPunct="1"/>
              <a:t>18</a:t>
            </a:fld>
            <a:endParaRPr lang="en-US" altLang="zh-TW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E31CD74-2846-4EC0-9A1F-1BD1A8B88917}" type="slidenum">
              <a:rPr lang="en-US" altLang="zh-TW" smtClean="0"/>
              <a:pPr eaLnBrk="1" hangingPunct="1"/>
              <a:t>19</a:t>
            </a:fld>
            <a:endParaRPr lang="en-US" altLang="zh-TW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999B-7A34-483D-A5E4-7067D9CD48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5212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9E496-1707-4EF0-A189-4A8745BDAE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1694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5627-1D8D-4635-B0DA-F4D2980965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2315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6BC8-C256-4211-B825-325101D029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9494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EB9E-5C57-4CE3-A0B2-8956796321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3346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1D8B-4569-4358-9F41-CF32C3B75B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92515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DCF1-A23B-40DB-96FF-D6F68AD699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96201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C4E63-F347-4D48-9D7B-4429B157DD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59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3070-79B3-45BF-B173-2B2E43E2F9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7146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96FBC-494A-4AA3-99B0-03727EC528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4395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9938B-81EF-4C51-B0AD-20520F0E71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4241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637959-922C-4DBF-BAA0-AC6779FD5D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P3aKlvY1h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nP3aKlvY1h8?version=3&amp;hl=zh_TW&amp;rel=0" TargetMode="Externa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1844824"/>
            <a:ext cx="5328592" cy="1470025"/>
          </a:xfrm>
          <a:solidFill>
            <a:srgbClr val="FFFF99"/>
          </a:solidFill>
        </p:spPr>
        <p:txBody>
          <a:bodyPr/>
          <a:lstStyle/>
          <a:p>
            <a:pPr algn="l" eaLnBrk="1" hangingPunct="1">
              <a:defRPr/>
            </a:pPr>
            <a:r>
              <a:rPr lang="zh-TW" altLang="en-US" sz="5400" b="1" dirty="0" smtClean="0">
                <a:solidFill>
                  <a:schemeClr val="accent6">
                    <a:lumMod val="50000"/>
                  </a:schemeClr>
                </a:solidFill>
                <a:ea typeface="華康隸書體W5" pitchFamily="65" charset="-120"/>
              </a:rPr>
              <a:t>   文 學 與 想 像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4280520" cy="76964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中文系嚴紀華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1F1A578-C076-40A8-B479-1DF3DBE3747C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475" cy="1143000"/>
          </a:xfrm>
        </p:spPr>
        <p:txBody>
          <a:bodyPr/>
          <a:lstStyle/>
          <a:p>
            <a:r>
              <a:rPr lang="en-US" altLang="zh-TW" b="1" dirty="0" smtClean="0"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en-US" altLang="zh-TW" b="1" dirty="0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b="1" dirty="0" smtClean="0">
                <a:latin typeface="華康特粗楷體" pitchFamily="65" charset="-120"/>
                <a:ea typeface="華康特粗楷體" pitchFamily="65" charset="-120"/>
              </a:rPr>
              <a:t>朱光潛</a:t>
            </a:r>
            <a:br>
              <a:rPr lang="zh-TW" altLang="en-US" b="1" dirty="0" smtClean="0">
                <a:latin typeface="華康特粗楷體" pitchFamily="65" charset="-120"/>
                <a:ea typeface="華康特粗楷體" pitchFamily="65" charset="-120"/>
              </a:rPr>
            </a:br>
            <a:endParaRPr lang="zh-TW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395288" y="1196975"/>
            <a:ext cx="8425184" cy="48958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b"/>
            <a:r>
              <a:rPr lang="en-US" altLang="zh-TW" sz="4000" b="1" u="sng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1.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再現的想像</a:t>
            </a:r>
            <a:r>
              <a:rPr lang="zh-TW" altLang="en-US" sz="4000" b="1" dirty="0" smtClean="0">
                <a:latin typeface="華康特粗楷體" pitchFamily="65" charset="-120"/>
                <a:ea typeface="華康特粗楷體" pitchFamily="65" charset="-120"/>
              </a:rPr>
              <a:t>：  印象的召喚</a:t>
            </a:r>
            <a:endParaRPr lang="en-US" altLang="zh-TW" sz="40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fontAlgn="b"/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印象→所覺知事物在心版中所印留的影子。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fontAlgn="b">
              <a:buFontTx/>
              <a:buNone/>
            </a:pPr>
            <a:r>
              <a:rPr lang="zh-TW" altLang="en-US" b="1" dirty="0" smtClean="0">
                <a:latin typeface="華康特粗楷體" pitchFamily="65" charset="-120"/>
                <a:ea typeface="華康特粗楷體" pitchFamily="65" charset="-120"/>
              </a:rPr>
              <a:t>  回憶（兒時記趣）</a:t>
            </a:r>
            <a:r>
              <a:rPr lang="en-US" altLang="zh-TW" b="1" dirty="0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fontAlgn="b">
              <a:buFontTx/>
              <a:buNone/>
            </a:pPr>
            <a:r>
              <a:rPr lang="en-US" altLang="zh-TW" b="1" dirty="0" smtClean="0">
                <a:latin typeface="華康特粗楷體" pitchFamily="65" charset="-120"/>
                <a:ea typeface="華康特粗楷體" pitchFamily="65" charset="-120"/>
              </a:rPr>
              <a:t>  </a:t>
            </a:r>
            <a:r>
              <a:rPr lang="zh-TW" altLang="en-US" b="1" dirty="0" smtClean="0">
                <a:latin typeface="華康特粗楷體" pitchFamily="65" charset="-120"/>
                <a:ea typeface="華康特粗楷體" pitchFamily="65" charset="-120"/>
              </a:rPr>
              <a:t>記憶（蒙納麗莎的微笑）</a:t>
            </a:r>
            <a:r>
              <a:rPr lang="en-US" altLang="zh-TW" b="1" dirty="0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fontAlgn="b"/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「再現的想像」→僅回想以往的印象，沿續舊經驗，並未發生新的創造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fontAlgn="b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往昔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印象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與現實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現象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會形成強烈的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對照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fontAlgn="b"/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如往日的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清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佳人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，如今蒼老癡肥。</a:t>
            </a: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DE44036-CE0F-4715-AA4C-BB9920CEBC1C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朦朧詩</a:t>
            </a:r>
            <a:r>
              <a:rPr lang="en-US" altLang="zh-TW" b="1" smtClean="0"/>
              <a:t>:</a:t>
            </a:r>
            <a:r>
              <a:rPr lang="zh-TW" altLang="en-US" b="1" smtClean="0"/>
              <a:t>雨巷 戴望舒</a:t>
            </a:r>
          </a:p>
        </p:txBody>
      </p:sp>
      <p:sp>
        <p:nvSpPr>
          <p:cNvPr id="102403" name="Rectangle 5"/>
          <p:cNvSpPr>
            <a:spLocks noGrp="1" noChangeArrowheads="1"/>
          </p:cNvSpPr>
          <p:nvPr>
            <p:ph type="body" orient="vert" idx="1"/>
          </p:nvPr>
        </p:nvSpPr>
        <p:spPr>
          <a:xfrm>
            <a:off x="457200" y="1600200"/>
            <a:ext cx="8229600" cy="4924425"/>
          </a:xfrm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en-US" altLang="zh-TW" b="1" smtClean="0"/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撐著</a:t>
            </a:r>
            <a:r>
              <a:rPr lang="zh-TW" altLang="en-US" sz="3600" b="1" smtClean="0">
                <a:solidFill>
                  <a:srgbClr val="996600"/>
                </a:solidFill>
                <a:latin typeface="華康特粗楷體" pitchFamily="65" charset="-120"/>
                <a:ea typeface="華康特粗楷體" pitchFamily="65" charset="-120"/>
              </a:rPr>
              <a:t>油紙傘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，獨自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徬徨在悠長，悠長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又寂寥的</a:t>
            </a:r>
            <a:r>
              <a:rPr lang="zh-TW" altLang="en-US" sz="3600" b="1" smtClean="0">
                <a:solidFill>
                  <a:srgbClr val="3399FF"/>
                </a:solidFill>
                <a:latin typeface="華康特粗楷體" pitchFamily="65" charset="-120"/>
                <a:ea typeface="華康特粗楷體" pitchFamily="65" charset="-120"/>
              </a:rPr>
              <a:t>雨巷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，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我希望逢著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一個</a:t>
            </a:r>
            <a:r>
              <a:rPr lang="zh-TW" altLang="en-US" sz="3600" b="1" smtClean="0">
                <a:solidFill>
                  <a:srgbClr val="6600CC"/>
                </a:solidFill>
                <a:latin typeface="華康特粗楷體" pitchFamily="65" charset="-120"/>
                <a:ea typeface="華康特粗楷體" pitchFamily="65" charset="-120"/>
              </a:rPr>
              <a:t>丁香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一樣地</a:t>
            </a:r>
          </a:p>
          <a:p>
            <a:r>
              <a:rPr lang="zh-TW" altLang="en-US" sz="3600" b="1" smtClean="0">
                <a:solidFill>
                  <a:srgbClr val="6600CC"/>
                </a:solidFill>
                <a:latin typeface="華康特粗楷體" pitchFamily="65" charset="-120"/>
                <a:ea typeface="華康特粗楷體" pitchFamily="65" charset="-120"/>
              </a:rPr>
              <a:t>結著愁怨的姑娘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。</a:t>
            </a:r>
          </a:p>
          <a:p>
            <a:endParaRPr lang="en-US" altLang="zh-TW" sz="3600" smtClean="0">
              <a:latin typeface="華康特粗楷體" pitchFamily="65" charset="-120"/>
              <a:ea typeface="華康特粗楷體" pitchFamily="65" charset="-120"/>
            </a:endParaRPr>
          </a:p>
        </p:txBody>
      </p:sp>
      <p:pic>
        <p:nvPicPr>
          <p:cNvPr id="102404" name="Picture 6" descr="95870_2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26812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7538027-BA7F-4CDA-B5BB-5F82C88ED837}" type="slidenum">
              <a:rPr lang="en-US" altLang="zh-TW" smtClean="0"/>
              <a:pPr eaLnBrk="1" hangingPunct="1"/>
              <a:t>100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zh-TW" altLang="en-US" b="1" smtClean="0">
                <a:latin typeface="新細明體" pitchFamily="18" charset="-120"/>
              </a:rPr>
              <a:t>雨巷 戴望舒</a:t>
            </a:r>
          </a:p>
        </p:txBody>
      </p:sp>
      <p:sp>
        <p:nvSpPr>
          <p:cNvPr id="103427" name="Rectangle 8"/>
          <p:cNvSpPr>
            <a:spLocks noGrp="1" noChangeArrowheads="1"/>
          </p:cNvSpPr>
          <p:nvPr>
            <p:ph type="body" orient="vert" idx="1"/>
          </p:nvPr>
        </p:nvSpPr>
        <p:spPr>
          <a:xfrm>
            <a:off x="179388" y="1125538"/>
            <a:ext cx="8785225" cy="5543550"/>
          </a:xfrm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她是有</a:t>
            </a:r>
          </a:p>
          <a:p>
            <a:r>
              <a:rPr lang="zh-TW" altLang="en-US" sz="3600" b="1" smtClean="0">
                <a:solidFill>
                  <a:srgbClr val="6600CC"/>
                </a:solidFill>
                <a:latin typeface="華康特粗楷體" pitchFamily="65" charset="-120"/>
                <a:ea typeface="華康特粗楷體" pitchFamily="65" charset="-120"/>
              </a:rPr>
              <a:t>丁香一樣的顏色</a:t>
            </a:r>
          </a:p>
          <a:p>
            <a:r>
              <a:rPr lang="zh-TW" altLang="en-US" sz="3600" b="1" smtClean="0">
                <a:solidFill>
                  <a:srgbClr val="6600CC"/>
                </a:solidFill>
                <a:latin typeface="華康特粗楷體" pitchFamily="65" charset="-120"/>
                <a:ea typeface="華康特粗楷體" pitchFamily="65" charset="-120"/>
              </a:rPr>
              <a:t>丁香一樣的芬芳</a:t>
            </a:r>
          </a:p>
          <a:p>
            <a:r>
              <a:rPr lang="zh-TW" altLang="en-US" sz="3600" b="1" smtClean="0">
                <a:solidFill>
                  <a:srgbClr val="6600CC"/>
                </a:solidFill>
                <a:latin typeface="華康特粗楷體" pitchFamily="65" charset="-120"/>
                <a:ea typeface="華康特粗楷體" pitchFamily="65" charset="-120"/>
              </a:rPr>
              <a:t>丁香一樣的憂愁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在</a:t>
            </a:r>
            <a:r>
              <a:rPr lang="zh-TW" altLang="en-US" sz="3600" b="1" smtClean="0">
                <a:solidFill>
                  <a:srgbClr val="3399FF"/>
                </a:solidFill>
                <a:latin typeface="華康特粗楷體" pitchFamily="65" charset="-120"/>
                <a:ea typeface="華康特粗楷體" pitchFamily="65" charset="-120"/>
              </a:rPr>
              <a:t>雨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中哀怨，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哀怨又徬徨；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她徬徨在這寂寥的</a:t>
            </a:r>
            <a:r>
              <a:rPr lang="zh-TW" altLang="en-US" sz="3600" b="1" smtClean="0">
                <a:solidFill>
                  <a:srgbClr val="3399FF"/>
                </a:solidFill>
                <a:latin typeface="華康特粗楷體" pitchFamily="65" charset="-120"/>
                <a:ea typeface="華康特粗楷體" pitchFamily="65" charset="-120"/>
              </a:rPr>
              <a:t>雨巷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，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撐著</a:t>
            </a:r>
            <a:r>
              <a:rPr lang="zh-TW" altLang="en-US" sz="3600" b="1" smtClean="0">
                <a:solidFill>
                  <a:srgbClr val="996600"/>
                </a:solidFill>
                <a:latin typeface="華康特粗楷體" pitchFamily="65" charset="-120"/>
                <a:ea typeface="華康特粗楷體" pitchFamily="65" charset="-120"/>
              </a:rPr>
              <a:t>油紙傘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像我一樣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像我一樣地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默默ㄔ于著，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冷漠，淒清，又惆悵。</a:t>
            </a:r>
          </a:p>
          <a:p>
            <a:endParaRPr lang="en-US" altLang="zh-TW" sz="3600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1034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DD0EC0E-1298-4D24-953E-976E7A77F4CF}" type="slidenum">
              <a:rPr lang="en-US" altLang="zh-TW" smtClean="0"/>
              <a:pPr eaLnBrk="1" hangingPunct="1"/>
              <a:t>101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新細明體" pitchFamily="18" charset="-120"/>
              </a:rPr>
              <a:t>雨巷 戴望舒</a:t>
            </a:r>
          </a:p>
        </p:txBody>
      </p:sp>
      <p:sp>
        <p:nvSpPr>
          <p:cNvPr id="104451" name="Rectangle 4"/>
          <p:cNvSpPr>
            <a:spLocks noGrp="1" noChangeArrowheads="1"/>
          </p:cNvSpPr>
          <p:nvPr>
            <p:ph type="body" orient="vert" idx="1"/>
          </p:nvPr>
        </p:nvSpPr>
        <p:spPr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500" b="1" smtClean="0">
                <a:ea typeface="華康特粗楷體" pitchFamily="65" charset="-120"/>
              </a:rPr>
              <a:t>她靜默地走近</a:t>
            </a:r>
          </a:p>
          <a:p>
            <a:r>
              <a:rPr lang="zh-TW" altLang="en-US" sz="3500" b="1" smtClean="0">
                <a:ea typeface="華康特粗楷體" pitchFamily="65" charset="-120"/>
              </a:rPr>
              <a:t>走近，又投出</a:t>
            </a:r>
          </a:p>
          <a:p>
            <a:r>
              <a:rPr lang="zh-TW" altLang="en-US" sz="3500" b="1" smtClean="0">
                <a:ea typeface="華康特粗楷體" pitchFamily="65" charset="-120"/>
              </a:rPr>
              <a:t>太息一般的眼光，</a:t>
            </a:r>
          </a:p>
          <a:p>
            <a:r>
              <a:rPr lang="zh-TW" altLang="en-US" sz="3500" b="1" smtClean="0">
                <a:ea typeface="華康特粗楷體" pitchFamily="65" charset="-120"/>
              </a:rPr>
              <a:t>她飄過</a:t>
            </a:r>
          </a:p>
          <a:p>
            <a:r>
              <a:rPr lang="zh-TW" altLang="en-US" sz="3500" b="1" smtClean="0">
                <a:ea typeface="華康特粗楷體" pitchFamily="65" charset="-120"/>
              </a:rPr>
              <a:t>像</a:t>
            </a:r>
            <a:r>
              <a:rPr lang="zh-TW" altLang="en-US" sz="3500" b="1" smtClean="0">
                <a:solidFill>
                  <a:srgbClr val="969696"/>
                </a:solidFill>
                <a:ea typeface="華康特粗楷體" pitchFamily="65" charset="-120"/>
              </a:rPr>
              <a:t>夢</a:t>
            </a:r>
            <a:r>
              <a:rPr lang="zh-TW" altLang="en-US" sz="3500" b="1" smtClean="0">
                <a:ea typeface="華康特粗楷體" pitchFamily="65" charset="-120"/>
              </a:rPr>
              <a:t>一般地</a:t>
            </a:r>
          </a:p>
          <a:p>
            <a:r>
              <a:rPr lang="zh-TW" altLang="en-US" sz="3500" b="1" smtClean="0">
                <a:ea typeface="華康特粗楷體" pitchFamily="65" charset="-120"/>
              </a:rPr>
              <a:t>像</a:t>
            </a:r>
            <a:r>
              <a:rPr lang="zh-TW" altLang="en-US" sz="3500" b="1" smtClean="0">
                <a:solidFill>
                  <a:srgbClr val="969696"/>
                </a:solidFill>
                <a:ea typeface="華康特粗楷體" pitchFamily="65" charset="-120"/>
              </a:rPr>
              <a:t>夢</a:t>
            </a:r>
            <a:r>
              <a:rPr lang="zh-TW" altLang="en-US" sz="3500" b="1" smtClean="0">
                <a:ea typeface="華康特粗楷體" pitchFamily="65" charset="-120"/>
              </a:rPr>
              <a:t>一般地淒婉迷茫</a:t>
            </a:r>
          </a:p>
          <a:p>
            <a:r>
              <a:rPr lang="zh-TW" altLang="en-US" sz="3500" b="1" smtClean="0">
                <a:ea typeface="華康特粗楷體" pitchFamily="65" charset="-120"/>
              </a:rPr>
              <a:t>像</a:t>
            </a:r>
            <a:r>
              <a:rPr lang="zh-TW" altLang="en-US" sz="3500" b="1" smtClean="0">
                <a:solidFill>
                  <a:srgbClr val="969696"/>
                </a:solidFill>
                <a:ea typeface="華康特粗楷體" pitchFamily="65" charset="-120"/>
              </a:rPr>
              <a:t>夢</a:t>
            </a:r>
            <a:r>
              <a:rPr lang="zh-TW" altLang="en-US" sz="3500" b="1" smtClean="0">
                <a:ea typeface="華康特粗楷體" pitchFamily="65" charset="-120"/>
              </a:rPr>
              <a:t>中飄過</a:t>
            </a:r>
          </a:p>
          <a:p>
            <a:r>
              <a:rPr lang="zh-TW" altLang="en-US" sz="3500" b="1" smtClean="0">
                <a:ea typeface="華康特粗楷體" pitchFamily="65" charset="-120"/>
              </a:rPr>
              <a:t>一支</a:t>
            </a:r>
            <a:r>
              <a:rPr lang="zh-TW" altLang="en-US" sz="3500" b="1" smtClean="0">
                <a:solidFill>
                  <a:srgbClr val="6600CC"/>
                </a:solidFill>
                <a:ea typeface="華康特粗楷體" pitchFamily="65" charset="-120"/>
              </a:rPr>
              <a:t>丁香</a:t>
            </a:r>
            <a:r>
              <a:rPr lang="zh-TW" altLang="en-US" sz="3500" b="1" smtClean="0">
                <a:ea typeface="華康特粗楷體" pitchFamily="65" charset="-120"/>
              </a:rPr>
              <a:t>地</a:t>
            </a:r>
          </a:p>
          <a:p>
            <a:r>
              <a:rPr lang="zh-TW" altLang="en-US" sz="3500" b="1" smtClean="0">
                <a:ea typeface="華康特粗楷體" pitchFamily="65" charset="-120"/>
              </a:rPr>
              <a:t>我身旁飄過這</a:t>
            </a:r>
            <a:r>
              <a:rPr lang="zh-TW" altLang="en-US" sz="3500" b="1" smtClean="0">
                <a:solidFill>
                  <a:srgbClr val="6600CC"/>
                </a:solidFill>
                <a:ea typeface="華康特粗楷體" pitchFamily="65" charset="-120"/>
              </a:rPr>
              <a:t>女郎</a:t>
            </a:r>
          </a:p>
          <a:p>
            <a:r>
              <a:rPr lang="zh-TW" altLang="en-US" sz="3500" b="1" smtClean="0">
                <a:ea typeface="華康特粗楷體" pitchFamily="65" charset="-120"/>
              </a:rPr>
              <a:t>她靜靜地遠了，遠了</a:t>
            </a:r>
          </a:p>
          <a:p>
            <a:r>
              <a:rPr lang="zh-TW" altLang="en-US" sz="3500" b="1" smtClean="0">
                <a:ea typeface="華康特粗楷體" pitchFamily="65" charset="-120"/>
              </a:rPr>
              <a:t>到了頹圮的籬牆，</a:t>
            </a:r>
          </a:p>
          <a:p>
            <a:r>
              <a:rPr lang="zh-TW" altLang="en-US" sz="3500" b="1" smtClean="0">
                <a:ea typeface="華康特粗楷體" pitchFamily="65" charset="-120"/>
              </a:rPr>
              <a:t>走盡這</a:t>
            </a:r>
            <a:r>
              <a:rPr lang="zh-TW" altLang="en-US" sz="3500" b="1" smtClean="0">
                <a:solidFill>
                  <a:srgbClr val="3333CC"/>
                </a:solidFill>
                <a:ea typeface="華康特粗楷體" pitchFamily="65" charset="-120"/>
              </a:rPr>
              <a:t>雨巷</a:t>
            </a:r>
            <a:r>
              <a:rPr lang="zh-TW" altLang="en-US" sz="3500" b="1" smtClean="0">
                <a:ea typeface="華康特粗楷體" pitchFamily="65" charset="-120"/>
              </a:rPr>
              <a:t>。</a:t>
            </a:r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32A664C-C84E-4B0D-A0B9-7CFB8BAEB5BD}" type="slidenum">
              <a:rPr lang="en-US" altLang="zh-TW" smtClean="0"/>
              <a:pPr eaLnBrk="1" hangingPunct="1"/>
              <a:t>102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雨巷 戴望舒</a:t>
            </a:r>
          </a:p>
        </p:txBody>
      </p:sp>
      <p:sp>
        <p:nvSpPr>
          <p:cNvPr id="105475" name="Rectangle 5"/>
          <p:cNvSpPr>
            <a:spLocks noGrp="1" noChangeArrowheads="1"/>
          </p:cNvSpPr>
          <p:nvPr>
            <p:ph type="body" orient="vert" idx="1"/>
          </p:nvPr>
        </p:nvSpPr>
        <p:spPr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TW" sz="2200" b="1" smtClean="0"/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在</a:t>
            </a:r>
            <a:r>
              <a:rPr lang="zh-TW" altLang="en-US" sz="3600" b="1" smtClean="0">
                <a:solidFill>
                  <a:srgbClr val="3399FF"/>
                </a:solidFill>
                <a:latin typeface="華康特粗楷體" pitchFamily="65" charset="-120"/>
                <a:ea typeface="華康特粗楷體" pitchFamily="65" charset="-120"/>
              </a:rPr>
              <a:t>雨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的哀曲裡，</a:t>
            </a:r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消了</a:t>
            </a:r>
            <a:r>
              <a:rPr lang="zh-TW" altLang="en-US" sz="3600" b="1" smtClean="0">
                <a:solidFill>
                  <a:srgbClr val="6600CC"/>
                </a:solidFill>
                <a:latin typeface="華康特粗楷體" pitchFamily="65" charset="-120"/>
                <a:ea typeface="華康特粗楷體" pitchFamily="65" charset="-120"/>
              </a:rPr>
              <a:t>她的顏色</a:t>
            </a:r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散了</a:t>
            </a:r>
            <a:r>
              <a:rPr lang="zh-TW" altLang="en-US" sz="3600" b="1" smtClean="0">
                <a:solidFill>
                  <a:srgbClr val="6600CC"/>
                </a:solidFill>
                <a:latin typeface="華康特粗楷體" pitchFamily="65" charset="-120"/>
                <a:ea typeface="華康特粗楷體" pitchFamily="65" charset="-120"/>
              </a:rPr>
              <a:t>她的芬芳</a:t>
            </a:r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消散了，甚至她的</a:t>
            </a:r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太息般的眼光，</a:t>
            </a:r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solidFill>
                  <a:srgbClr val="6600CC"/>
                </a:solidFill>
                <a:latin typeface="華康特粗楷體" pitchFamily="65" charset="-120"/>
                <a:ea typeface="華康特粗楷體" pitchFamily="65" charset="-120"/>
              </a:rPr>
              <a:t>她丁香般的惆悵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。</a:t>
            </a:r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撐著</a:t>
            </a:r>
            <a:r>
              <a:rPr lang="zh-TW" altLang="en-US" sz="3600" b="1" smtClean="0">
                <a:solidFill>
                  <a:srgbClr val="996600"/>
                </a:solidFill>
                <a:latin typeface="華康特粗楷體" pitchFamily="65" charset="-120"/>
                <a:ea typeface="華康特粗楷體" pitchFamily="65" charset="-120"/>
              </a:rPr>
              <a:t>油紙傘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，獨自</a:t>
            </a:r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徬徨在悠長，悠長</a:t>
            </a:r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又寂寥的</a:t>
            </a:r>
            <a:r>
              <a:rPr lang="zh-TW" altLang="en-US" sz="3600" b="1" smtClean="0">
                <a:solidFill>
                  <a:srgbClr val="3399FF"/>
                </a:solidFill>
                <a:latin typeface="華康特粗楷體" pitchFamily="65" charset="-120"/>
                <a:ea typeface="華康特粗楷體" pitchFamily="65" charset="-120"/>
              </a:rPr>
              <a:t>雨巷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，</a:t>
            </a:r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我希望逢著</a:t>
            </a:r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一個</a:t>
            </a:r>
            <a:r>
              <a:rPr lang="zh-TW" altLang="en-US" sz="3600" b="1" smtClean="0">
                <a:solidFill>
                  <a:srgbClr val="6600CC"/>
                </a:solidFill>
                <a:latin typeface="華康特粗楷體" pitchFamily="65" charset="-120"/>
                <a:ea typeface="華康特粗楷體" pitchFamily="65" charset="-120"/>
              </a:rPr>
              <a:t>丁香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一樣地</a:t>
            </a:r>
          </a:p>
          <a:p>
            <a:pPr>
              <a:lnSpc>
                <a:spcPct val="80000"/>
              </a:lnSpc>
            </a:pPr>
            <a:r>
              <a:rPr lang="zh-TW" altLang="en-US" sz="3600" b="1" smtClean="0">
                <a:solidFill>
                  <a:srgbClr val="6600CC"/>
                </a:solidFill>
                <a:latin typeface="華康特粗楷體" pitchFamily="65" charset="-120"/>
                <a:ea typeface="華康特粗楷體" pitchFamily="65" charset="-120"/>
              </a:rPr>
              <a:t>結著愁怨的姑娘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。</a:t>
            </a:r>
          </a:p>
          <a:p>
            <a:pPr>
              <a:lnSpc>
                <a:spcPct val="80000"/>
              </a:lnSpc>
            </a:pPr>
            <a:endParaRPr lang="en-US" altLang="zh-TW" sz="3600" b="1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1054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E98257F-3427-4C90-86B8-266BFB3AF302}" type="slidenum">
              <a:rPr lang="en-US" altLang="zh-TW" smtClean="0"/>
              <a:pPr eaLnBrk="1" hangingPunct="1"/>
              <a:t>103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18487" cy="4896519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fontAlgn="b"/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例舉：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fontAlgn="b"/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又老又大的樹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站在土坡上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白天孤獨地站在那裡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夜晚就頂著天空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成了小星星的家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星星都在樹上睡著了。</a:t>
            </a:r>
          </a:p>
          <a:p>
            <a:pPr fontAlgn="b"/>
            <a:r>
              <a:rPr lang="zh-TW" altLang="zh-TW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印象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：夜、星、樹。</a:t>
            </a:r>
          </a:p>
          <a:p>
            <a:pPr fontAlgn="b"/>
            <a:r>
              <a:rPr lang="zh-TW" altLang="zh-TW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想像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：夜黑顯得天空低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b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→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想像小星星像從樹上生出來的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b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→小星星住在樹上。</a:t>
            </a:r>
            <a:endParaRPr lang="zh-TW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/>
          </a:p>
        </p:txBody>
      </p:sp>
      <p:sp>
        <p:nvSpPr>
          <p:cNvPr id="1331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F6C85F3-8791-4346-BEAB-B7863E147161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816423"/>
          </a:xfrm>
          <a:solidFill>
            <a:srgbClr val="FFFF99"/>
          </a:solidFill>
        </p:spPr>
        <p:txBody>
          <a:bodyPr/>
          <a:lstStyle/>
          <a:p>
            <a:pPr fontAlgn="b"/>
            <a:r>
              <a:rPr lang="zh-TW" altLang="zh-TW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聯想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fontAlgn="b"/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由樹是星星的家聯想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fontAlgn="b"/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由樹高聯想樹之孤獨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→人的孤獨→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自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我的孤獨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fontAlgn="b"/>
            <a:r>
              <a:rPr lang="zh-TW" altLang="en-US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幻想</a:t>
            </a:r>
            <a:r>
              <a:rPr lang="en-US" altLang="zh-TW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聯想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的自由活動</a:t>
            </a:r>
            <a:r>
              <a:rPr lang="en-US" altLang="zh-TW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)</a:t>
            </a:r>
            <a:endParaRPr lang="en-US" altLang="zh-TW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b"/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星星在樹上睡著。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F6BC8-C256-4211-B825-325101D0296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9134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569325" cy="6669088"/>
          </a:xfrm>
          <a:solidFill>
            <a:srgbClr val="FFFFFF"/>
          </a:solidFill>
          <a:ln w="57150" cmpd="thickThin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4000" b="1" u="sng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2.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創造的想像</a:t>
            </a:r>
            <a:r>
              <a:rPr lang="zh-TW" altLang="en-US" sz="4000" b="1" dirty="0" smtClean="0">
                <a:latin typeface="華康特粗楷體" pitchFamily="65" charset="-120"/>
                <a:ea typeface="華康特粗楷體" pitchFamily="65" charset="-120"/>
              </a:rPr>
              <a:t>：</a:t>
            </a: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  姚一葦：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「創造的想像」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在創造新秩序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華康特粗楷體" pitchFamily="65" charset="-120"/>
              </a:rPr>
              <a:t> 即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加入新的成分，組合新的成分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如夕陽的想像：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古道、西風與瘦馬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－－沉澱性的詞彙、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與蒼涼的氛圍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如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想像二人重聚的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情形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也可能出現期待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想像</a:t>
            </a:r>
            <a:r>
              <a:rPr lang="en-US" altLang="zh-TW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非無中生有</a:t>
            </a:r>
            <a:r>
              <a:rPr lang="en-US" altLang="zh-TW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乃從經驗生</a:t>
            </a:r>
            <a:endParaRPr lang="en-US" altLang="zh-TW" sz="3600" b="1" dirty="0" smtClean="0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 創造</a:t>
            </a:r>
            <a:r>
              <a:rPr lang="en-US" altLang="zh-TW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非複演舊有</a:t>
            </a:r>
            <a:r>
              <a:rPr lang="en-US" altLang="zh-TW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乃更創新意</a:t>
            </a:r>
            <a:endParaRPr lang="zh-TW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3125"/>
          </a:xfrm>
          <a:solidFill>
            <a:srgbClr val="FFFFFF"/>
          </a:solidFill>
          <a:ln w="57150" cmpd="thinThick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如：春  風  草  水  牛羊</a:t>
            </a:r>
          </a:p>
          <a:p>
            <a:pPr eaLnBrk="1" hangingPunct="1">
              <a:buFontTx/>
              <a:buNone/>
            </a:pP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     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風吹草低見牛羊</a:t>
            </a:r>
          </a:p>
          <a:p>
            <a:pPr eaLnBrk="1" hangingPunct="1">
              <a:buFontTx/>
              <a:buNone/>
            </a:pP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      風乍起，吹皺一池春水</a:t>
            </a:r>
          </a:p>
          <a:p>
            <a:pPr eaLnBrk="1" hangingPunct="1"/>
            <a:r>
              <a:rPr lang="zh-TW" altLang="en-US" sz="4000" b="1" smtClean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固定反應為創造想像的大敵</a:t>
            </a:r>
            <a:r>
              <a:rPr lang="zh-TW" altLang="en-US" sz="4000" smtClean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 </a:t>
            </a:r>
            <a:endParaRPr lang="zh-TW" altLang="en-US" sz="4000" b="1" smtClean="0">
              <a:solidFill>
                <a:schemeClr val="accent2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endParaRPr lang="en-US" altLang="zh-TW" sz="4800" smtClean="0">
              <a:solidFill>
                <a:schemeClr val="accent2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1536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C4A2D49-A352-4EFD-AD86-79C0268FB8B9}" type="slidenum">
              <a:rPr lang="en-US" altLang="zh-TW" smtClean="0"/>
              <a:pPr eaLnBrk="1" hangingPunct="1"/>
              <a:t>14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416800" cy="1143000"/>
          </a:xfr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b="1" smtClean="0">
                <a:ea typeface="華康隸書體W5" pitchFamily="65" charset="-120"/>
              </a:rPr>
              <a:t>新秩序的組合</a:t>
            </a:r>
            <a:r>
              <a:rPr lang="en-US" altLang="zh-TW" b="1" smtClean="0">
                <a:ea typeface="華康隸書體W5" pitchFamily="65" charset="-120"/>
              </a:rPr>
              <a:t>:</a:t>
            </a:r>
            <a:r>
              <a:rPr lang="zh-TW" altLang="en-US" b="1" smtClean="0">
                <a:ea typeface="華康隸書體W5" pitchFamily="65" charset="-120"/>
              </a:rPr>
              <a:t>神與物遊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575"/>
            <a:ext cx="8568952" cy="3168650"/>
          </a:xfrm>
          <a:solidFill>
            <a:srgbClr val="FFCCFF"/>
          </a:solidFill>
          <a:ln w="38100" cmpd="dbl">
            <a:solidFill>
              <a:srgbClr val="808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印象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意象召喚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經營：星、月、山、川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江流天地外</a:t>
            </a:r>
            <a:r>
              <a:rPr lang="en-US" altLang="zh-TW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山色有無中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王維</a:t>
            </a:r>
          </a:p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9900CC"/>
                </a:solidFill>
                <a:latin typeface="華康特粗楷體" pitchFamily="65" charset="-120"/>
                <a:ea typeface="華康特粗楷體" pitchFamily="65" charset="-120"/>
              </a:rPr>
              <a:t>山隨平野盡</a:t>
            </a:r>
            <a:r>
              <a:rPr lang="en-US" altLang="zh-TW" sz="3600" b="1" dirty="0" smtClean="0">
                <a:solidFill>
                  <a:srgbClr val="9900CC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9900CC"/>
                </a:solidFill>
                <a:latin typeface="華康特粗楷體" pitchFamily="65" charset="-120"/>
                <a:ea typeface="華康特粗楷體" pitchFamily="65" charset="-120"/>
              </a:rPr>
              <a:t>江入大荒流</a:t>
            </a:r>
            <a:r>
              <a:rPr lang="en-US" altLang="zh-TW" sz="3600" b="1" dirty="0" smtClean="0">
                <a:solidFill>
                  <a:srgbClr val="9900CC"/>
                </a:solidFill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李白</a:t>
            </a:r>
          </a:p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星隨平野闊</a:t>
            </a:r>
            <a:r>
              <a:rPr lang="en-US" altLang="zh-TW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月湧大江流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杜甫</a:t>
            </a: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8248D41-A296-4DEB-B233-D88C20389A39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416800" cy="1143000"/>
          </a:xfr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b="1" smtClean="0">
                <a:ea typeface="華康隸書體W5" pitchFamily="65" charset="-120"/>
              </a:rPr>
              <a:t>新秩序的組合</a:t>
            </a:r>
            <a:r>
              <a:rPr lang="en-US" altLang="zh-TW" b="1" smtClean="0">
                <a:ea typeface="華康隸書體W5" pitchFamily="65" charset="-120"/>
              </a:rPr>
              <a:t>:</a:t>
            </a:r>
            <a:r>
              <a:rPr lang="zh-TW" altLang="en-US" b="1" smtClean="0">
                <a:ea typeface="華康隸書體W5" pitchFamily="65" charset="-120"/>
              </a:rPr>
              <a:t>神與物遊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135938" cy="4679950"/>
          </a:xfrm>
          <a:solidFill>
            <a:srgbClr val="FFCCFF"/>
          </a:solidFill>
          <a:ln w="38100" cmpd="dbl">
            <a:solidFill>
              <a:srgbClr val="808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經營意象：星、月、山、川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defRPr/>
            </a:pPr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江流天地外</a:t>
            </a:r>
            <a:r>
              <a:rPr lang="en-US" alt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山色有無中</a:t>
            </a:r>
            <a:r>
              <a:rPr lang="en-US" altLang="zh-TW" sz="3600" b="1" dirty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王維</a:t>
            </a:r>
          </a:p>
          <a:p>
            <a:pPr eaLnBrk="1" hangingPunct="1"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由靜而動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defRPr/>
            </a:pPr>
            <a:r>
              <a:rPr lang="zh-TW" altLang="en-US" sz="3600" b="1" dirty="0">
                <a:solidFill>
                  <a:srgbClr val="9900CC"/>
                </a:solidFill>
                <a:latin typeface="華康特粗楷體" pitchFamily="65" charset="-120"/>
                <a:ea typeface="華康特粗楷體" pitchFamily="65" charset="-120"/>
              </a:rPr>
              <a:t>山隨平野盡</a:t>
            </a:r>
            <a:r>
              <a:rPr lang="en-US" altLang="zh-TW" sz="3600" b="1" dirty="0">
                <a:solidFill>
                  <a:srgbClr val="9900CC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>
                <a:solidFill>
                  <a:srgbClr val="9900CC"/>
                </a:solidFill>
                <a:latin typeface="華康特粗楷體" pitchFamily="65" charset="-120"/>
                <a:ea typeface="華康特粗楷體" pitchFamily="65" charset="-120"/>
              </a:rPr>
              <a:t>江入大荒流</a:t>
            </a:r>
            <a:r>
              <a:rPr lang="en-US" altLang="zh-TW" sz="3600" b="1" dirty="0">
                <a:solidFill>
                  <a:srgbClr val="9900CC"/>
                </a:solidFill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李</a:t>
            </a: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白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defRPr/>
            </a:pP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由點而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線</a:t>
            </a:r>
          </a:p>
          <a:p>
            <a:pPr eaLnBrk="1" hangingPunct="1"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星隨平野闊</a:t>
            </a:r>
            <a:r>
              <a:rPr lang="en-US" altLang="zh-TW" sz="3600" b="1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月湧大江流</a:t>
            </a:r>
            <a:r>
              <a:rPr lang="en-US" altLang="zh-TW" sz="3600" b="1" dirty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杜甫</a:t>
            </a:r>
          </a:p>
          <a:p>
            <a:pPr eaLnBrk="1" hangingPunct="1"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由</a:t>
            </a: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平面到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立體</a:t>
            </a:r>
            <a:endParaRPr lang="zh-TW" altLang="en-US" sz="3600" b="1" dirty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DF550FF-CC39-4B3B-AE60-795865750245}" type="slidenum">
              <a:rPr lang="en-US" altLang="zh-TW" smtClean="0"/>
              <a:pPr eaLnBrk="1" hangingPunct="1"/>
              <a:t>16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404813"/>
            <a:ext cx="5699125" cy="1143000"/>
          </a:xfrm>
          <a:solidFill>
            <a:srgbClr val="00800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5400" b="1" smtClean="0">
                <a:ea typeface="華康隸書體W5" pitchFamily="65" charset="-120"/>
              </a:rPr>
              <a:t/>
            </a:r>
            <a:br>
              <a:rPr lang="en-US" altLang="zh-TW" sz="5400" b="1" smtClean="0">
                <a:ea typeface="華康隸書體W5" pitchFamily="65" charset="-120"/>
              </a:rPr>
            </a:br>
            <a:r>
              <a:rPr lang="zh-TW" altLang="en-US" sz="4800" b="1" smtClean="0">
                <a:solidFill>
                  <a:schemeClr val="bg1"/>
                </a:solidFill>
                <a:ea typeface="華康隸書體W5" pitchFamily="65" charset="-120"/>
              </a:rPr>
              <a:t>想像的二大心理作用</a:t>
            </a:r>
            <a:br>
              <a:rPr lang="zh-TW" altLang="en-US" sz="4800" b="1" smtClean="0">
                <a:solidFill>
                  <a:schemeClr val="bg1"/>
                </a:solidFill>
                <a:ea typeface="華康隸書體W5" pitchFamily="65" charset="-120"/>
              </a:rPr>
            </a:br>
            <a:endParaRPr lang="zh-TW" altLang="en-US" sz="4800" b="1" smtClean="0">
              <a:solidFill>
                <a:schemeClr val="bg1"/>
              </a:solidFill>
              <a:ea typeface="華康隸書體W5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643812" cy="2879725"/>
          </a:xfrm>
          <a:solidFill>
            <a:srgbClr val="FFFF99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分想：分類與採擇</a:t>
            </a:r>
          </a:p>
          <a:p>
            <a:pPr fontAlgn="b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聯想：</a:t>
            </a:r>
            <a:r>
              <a:rPr lang="zh-TW" altLang="zh-TW" sz="4000" b="1" smtClean="0">
                <a:latin typeface="標楷體" pitchFamily="65" charset="-120"/>
                <a:ea typeface="標楷體" pitchFamily="65" charset="-120"/>
              </a:rPr>
              <a:t>用事物、觀念或情緒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pPr fontAlgn="b">
              <a:buFontTx/>
              <a:buNone/>
            </a:pP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4000" b="1" smtClean="0">
                <a:latin typeface="標楷體" pitchFamily="65" charset="-120"/>
                <a:ea typeface="標楷體" pitchFamily="65" charset="-120"/>
              </a:rPr>
              <a:t>相關之心象聯結</a:t>
            </a:r>
          </a:p>
          <a:p>
            <a:pPr eaLnBrk="1" hangingPunct="1"/>
            <a:endParaRPr lang="zh-TW" altLang="en-US" sz="4400" b="1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7AFC6BE-D1FE-48FF-9D49-5274748DC7C8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3743325" cy="936625"/>
          </a:xfrm>
          <a:solidFill>
            <a:srgbClr val="92D05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b="1" smtClean="0">
                <a:solidFill>
                  <a:schemeClr val="tx1"/>
                </a:solidFill>
                <a:ea typeface="華康特粗楷體" pitchFamily="65" charset="-120"/>
              </a:rPr>
              <a:t>分類與組合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擬人</a:t>
            </a:r>
            <a:r>
              <a:rPr lang="en-US" altLang="zh-TW" sz="4400" b="1" smtClean="0">
                <a:ea typeface="華康特粗楷體" pitchFamily="65" charset="-120"/>
              </a:rPr>
              <a:t>—</a:t>
            </a: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視物如人</a:t>
            </a:r>
          </a:p>
          <a:p>
            <a:pPr eaLnBrk="1" hangingPunct="1">
              <a:buFontTx/>
              <a:buNone/>
            </a:pP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   感時花濺淚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恨別鳥驚心</a:t>
            </a:r>
            <a:r>
              <a:rPr lang="zh-TW" altLang="en-US" sz="4400" smtClean="0">
                <a:latin typeface="華康特粗楷體" pitchFamily="65" charset="-120"/>
                <a:ea typeface="華康特粗楷體" pitchFamily="65" charset="-120"/>
              </a:rPr>
              <a:t> </a:t>
            </a:r>
          </a:p>
          <a:p>
            <a:pPr eaLnBrk="1" hangingPunct="1"/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變形</a:t>
            </a:r>
            <a:r>
              <a:rPr lang="en-US" altLang="zh-TW" sz="4400" b="1" smtClean="0">
                <a:ea typeface="華康特粗楷體" pitchFamily="65" charset="-120"/>
              </a:rPr>
              <a:t>—</a:t>
            </a: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甲物視為乙物</a:t>
            </a:r>
          </a:p>
          <a:p>
            <a:pPr eaLnBrk="1" hangingPunct="1">
              <a:buFontTx/>
              <a:buNone/>
            </a:pP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   水是眼波橫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山是眉峰聚</a:t>
            </a:r>
          </a:p>
        </p:txBody>
      </p:sp>
      <p:sp>
        <p:nvSpPr>
          <p:cNvPr id="1946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497112F-9BA6-4F7D-8923-ECF78BEF4D72}" type="slidenum">
              <a:rPr lang="en-US" altLang="zh-TW" smtClean="0"/>
              <a:pPr eaLnBrk="1" hangingPunct="1"/>
              <a:t>18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765175"/>
            <a:ext cx="7788275" cy="4824413"/>
          </a:xfrm>
          <a:solidFill>
            <a:srgbClr val="FFFF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託物</a:t>
            </a:r>
            <a:r>
              <a:rPr lang="en-US" altLang="zh-TW" sz="4000" b="1" smtClean="0">
                <a:ea typeface="華康特粗楷體" pitchFamily="65" charset="-120"/>
              </a:rPr>
              <a:t>—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將人以物喻</a:t>
            </a:r>
          </a:p>
          <a:p>
            <a:pPr eaLnBrk="1" hangingPunct="1">
              <a:buFontTx/>
              <a:buNone/>
            </a:pP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  只為浮雲總蔽日  小人與君王</a:t>
            </a:r>
          </a:p>
          <a:p>
            <a:pPr eaLnBrk="1" hangingPunct="1">
              <a:buFontTx/>
              <a:buNone/>
            </a:pP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  不見長安使人愁  愛國忠君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象徵</a:t>
            </a:r>
          </a:p>
          <a:p>
            <a:pPr eaLnBrk="1" hangingPunct="1">
              <a:buFontTx/>
              <a:buNone/>
            </a:pP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    玫瑰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---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愛情</a:t>
            </a:r>
          </a:p>
          <a:p>
            <a:pPr eaLnBrk="1" hangingPunct="1">
              <a:buFontTx/>
              <a:buNone/>
            </a:pP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    天平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---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公平正義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法律</a:t>
            </a: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23DD45E-4EBA-4DCE-8E7A-C6596A086E40}" type="slidenum">
              <a:rPr lang="en-US" altLang="zh-TW" smtClean="0"/>
              <a:pPr eaLnBrk="1" hangingPunct="1"/>
              <a:t>19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內容版面配置區 2"/>
          <p:cNvSpPr>
            <a:spLocks noGrp="1"/>
          </p:cNvSpPr>
          <p:nvPr>
            <p:ph idx="1"/>
          </p:nvPr>
        </p:nvSpPr>
        <p:spPr>
          <a:xfrm>
            <a:off x="684213" y="1484313"/>
            <a:ext cx="8135937" cy="3529012"/>
          </a:xfrm>
          <a:ln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dirty="0" smtClean="0"/>
              <a:t> 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如果一個社會沒有文學，會有三種危險：</a:t>
            </a:r>
            <a:endParaRPr lang="en-US" altLang="zh-TW" sz="3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34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沒有想像力</a:t>
            </a:r>
            <a:endParaRPr lang="en-US" altLang="zh-TW" sz="3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34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沒有同情心</a:t>
            </a:r>
            <a:endParaRPr lang="en-US" altLang="zh-TW" sz="3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34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沒有同理心</a:t>
            </a:r>
            <a:endParaRPr lang="en-US" altLang="zh-TW" sz="3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     那麼，這個社會就黯然失色了。</a:t>
            </a:r>
          </a:p>
        </p:txBody>
      </p:sp>
      <p:sp>
        <p:nvSpPr>
          <p:cNvPr id="307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56C7169-322C-40C9-96DD-DC35D6491473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內容版面配置區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040312"/>
          </a:xfrm>
          <a:solidFill>
            <a:srgbClr val="FFFF99"/>
          </a:solidFill>
          <a:ln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b="1" smtClean="0">
                <a:latin typeface="華康特粗楷體" pitchFamily="65" charset="-120"/>
                <a:ea typeface="華康特粗楷體" pitchFamily="65" charset="-120"/>
              </a:rPr>
              <a:t>明喻：忘掉她就像忘掉一朵花</a:t>
            </a:r>
            <a:r>
              <a:rPr lang="en-US" altLang="zh-TW" b="1" smtClean="0"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b="1" smtClean="0">
                <a:latin typeface="華康特粗楷體" pitchFamily="65" charset="-120"/>
                <a:ea typeface="華康特粗楷體" pitchFamily="65" charset="-120"/>
              </a:rPr>
              <a:t>聞一多</a:t>
            </a:r>
            <a:r>
              <a:rPr lang="en-US" altLang="zh-TW" b="1" smtClean="0"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pPr eaLnBrk="1" hangingPunct="1">
              <a:buFontTx/>
              <a:buNone/>
            </a:pPr>
            <a:r>
              <a:rPr lang="zh-TW" altLang="en-US" b="1" smtClean="0">
                <a:latin typeface="華康特粗楷體" pitchFamily="65" charset="-120"/>
                <a:ea typeface="華康特粗楷體" pitchFamily="65" charset="-120"/>
              </a:rPr>
              <a:t>暗喻：* 我希望逢著</a:t>
            </a:r>
            <a:endParaRPr lang="en-US" altLang="zh-TW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b="1" smtClean="0">
                <a:latin typeface="華康特粗楷體" pitchFamily="65" charset="-120"/>
                <a:ea typeface="華康特粗楷體" pitchFamily="65" charset="-120"/>
              </a:rPr>
              <a:t>        一個丁香一樣地</a:t>
            </a:r>
            <a:endParaRPr lang="en-US" altLang="zh-TW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b="1" smtClean="0">
                <a:latin typeface="華康特粗楷體" pitchFamily="65" charset="-120"/>
                <a:ea typeface="華康特粗楷體" pitchFamily="65" charset="-120"/>
              </a:rPr>
              <a:t>        結著愁怨的姑娘 </a:t>
            </a:r>
            <a:endParaRPr lang="en-US" altLang="zh-TW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b="1" smtClean="0">
                <a:latin typeface="華康特粗楷體" pitchFamily="65" charset="-120"/>
                <a:ea typeface="華康特粗楷體" pitchFamily="65" charset="-120"/>
              </a:rPr>
              <a:t>      * 夢是黑暗與白晝的橋樑  </a:t>
            </a:r>
            <a:endParaRPr lang="en-US" altLang="zh-TW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b="1" smtClean="0">
                <a:latin typeface="華康特粗楷體" pitchFamily="65" charset="-120"/>
                <a:ea typeface="華康特粗楷體" pitchFamily="65" charset="-120"/>
              </a:rPr>
              <a:t>烘托：錦瑟無端五十弦，一弦一柱思華年</a:t>
            </a:r>
            <a:endParaRPr lang="en-US" altLang="zh-TW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b="1" smtClean="0">
                <a:latin typeface="華康特粗楷體" pitchFamily="65" charset="-120"/>
                <a:ea typeface="華康特粗楷體" pitchFamily="65" charset="-120"/>
              </a:rPr>
              <a:t>         </a:t>
            </a:r>
            <a:r>
              <a:rPr lang="en-US" altLang="zh-TW" b="1" smtClean="0">
                <a:latin typeface="華康特粗楷體" pitchFamily="65" charset="-120"/>
                <a:ea typeface="華康特粗楷體" pitchFamily="65" charset="-120"/>
              </a:rPr>
              <a:t>……</a:t>
            </a:r>
          </a:p>
          <a:p>
            <a:pPr eaLnBrk="1" hangingPunct="1">
              <a:buFontTx/>
              <a:buNone/>
            </a:pPr>
            <a:r>
              <a:rPr lang="zh-TW" altLang="en-US" b="1" smtClean="0">
                <a:latin typeface="華康特粗楷體" pitchFamily="65" charset="-120"/>
                <a:ea typeface="華康特粗楷體" pitchFamily="65" charset="-120"/>
              </a:rPr>
              <a:t>      此情可待成追憶，只是當時已惘然</a:t>
            </a:r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2E2C59D-8BF2-4296-88BD-3DAB063B9E95}" type="slidenum">
              <a:rPr lang="en-US" altLang="zh-TW" smtClean="0"/>
              <a:pPr eaLnBrk="1" hangingPunct="1"/>
              <a:t>20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476250"/>
            <a:ext cx="4464050" cy="8810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accent2"/>
                </a:solidFill>
                <a:ea typeface="華康隸書體W5" pitchFamily="65" charset="-120"/>
              </a:rPr>
              <a:t>想像力的練習</a:t>
            </a:r>
          </a:p>
        </p:txBody>
      </p:sp>
      <p:pic>
        <p:nvPicPr>
          <p:cNvPr id="19459" name="Picture 3" descr="掃瞄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6624637" cy="4792662"/>
          </a:xfrm>
          <a:prstGeom prst="rect">
            <a:avLst/>
          </a:prstGeom>
          <a:noFill/>
          <a:ln w="57150" cmpd="thickThin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E6166E9-A10C-4B9D-9848-8AAE0B25CE76}" type="slidenum">
              <a:rPr lang="en-US" altLang="zh-TW" smtClean="0"/>
              <a:pPr eaLnBrk="1" hangingPunct="1"/>
              <a:t>21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掃瞄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502650" cy="4705350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292725" y="692150"/>
            <a:ext cx="936625" cy="758825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000">
                <a:solidFill>
                  <a:srgbClr val="FF0066"/>
                </a:solidFill>
                <a:ea typeface="華康特粗楷體" pitchFamily="65" charset="-120"/>
              </a:rPr>
              <a:t>勝</a:t>
            </a: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F31D561-189D-46F1-B850-C2E0A8FD9916}" type="slidenum">
              <a:rPr lang="en-US" altLang="zh-TW" smtClean="0"/>
              <a:pPr eaLnBrk="1" hangingPunct="1"/>
              <a:t>22</a:t>
            </a:fld>
            <a:endParaRPr lang="en-US" altLang="zh-TW" smtClean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19475" y="5949950"/>
            <a:ext cx="3168650" cy="584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ea typeface="華康特粗楷體" pitchFamily="65" charset="-120"/>
              </a:rPr>
              <a:t>生動度與簡單度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掃瞄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3" y="1052513"/>
            <a:ext cx="8315325" cy="4608512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427538" y="765175"/>
            <a:ext cx="792162" cy="758825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000">
                <a:solidFill>
                  <a:srgbClr val="FF0066"/>
                </a:solidFill>
                <a:ea typeface="華康特粗楷體" pitchFamily="65" charset="-120"/>
              </a:rPr>
              <a:t>勝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203575" y="6021388"/>
            <a:ext cx="4698722" cy="584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b="1" dirty="0" smtClean="0">
                <a:ea typeface="華康特粗楷體" pitchFamily="65" charset="-120"/>
              </a:rPr>
              <a:t>準確性、創意度與</a:t>
            </a:r>
            <a:r>
              <a:rPr lang="zh-TW" altLang="en-US" sz="3200" b="1" dirty="0">
                <a:ea typeface="華康特粗楷體" pitchFamily="65" charset="-120"/>
              </a:rPr>
              <a:t>一般性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掃瞄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235950" cy="4894263"/>
          </a:xfrm>
          <a:prstGeom prst="rect">
            <a:avLst/>
          </a:prstGeom>
          <a:noFill/>
          <a:ln w="57150" cmpd="thickThin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932363" y="476250"/>
            <a:ext cx="720725" cy="758825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000">
                <a:solidFill>
                  <a:srgbClr val="FF0066"/>
                </a:solidFill>
                <a:ea typeface="華康特粗楷體" pitchFamily="65" charset="-120"/>
              </a:rPr>
              <a:t>勝</a:t>
            </a: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422BDE7-1F01-41A6-8ECA-48E9AEB999B9}" type="slidenum">
              <a:rPr lang="en-US" altLang="zh-TW" smtClean="0"/>
              <a:pPr eaLnBrk="1" hangingPunct="1"/>
              <a:t>24</a:t>
            </a:fld>
            <a:endParaRPr lang="en-US" altLang="zh-TW" smtClean="0"/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124075" y="5876925"/>
            <a:ext cx="5400675" cy="5857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ea typeface="華康特粗楷體" pitchFamily="65" charset="-120"/>
              </a:rPr>
              <a:t>動態</a:t>
            </a:r>
            <a:r>
              <a:rPr lang="en-US" altLang="zh-TW" sz="3200" b="1">
                <a:ea typeface="華康特粗楷體" pitchFamily="65" charset="-120"/>
              </a:rPr>
              <a:t>/</a:t>
            </a:r>
            <a:r>
              <a:rPr lang="zh-TW" altLang="en-US" sz="3200" b="1">
                <a:ea typeface="華康特粗楷體" pitchFamily="65" charset="-120"/>
              </a:rPr>
              <a:t>故事性與靜態</a:t>
            </a:r>
            <a:r>
              <a:rPr lang="en-US" altLang="zh-TW" sz="3200" b="1">
                <a:ea typeface="華康特粗楷體" pitchFamily="65" charset="-120"/>
              </a:rPr>
              <a:t>/</a:t>
            </a:r>
            <a:r>
              <a:rPr lang="zh-TW" altLang="en-US" sz="3200" b="1">
                <a:ea typeface="華康特粗楷體" pitchFamily="65" charset="-120"/>
              </a:rPr>
              <a:t>詞彙性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4967288" cy="1143000"/>
          </a:xfrm>
          <a:solidFill>
            <a:srgbClr val="008080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5400" b="1" smtClean="0">
                <a:solidFill>
                  <a:schemeClr val="bg1"/>
                </a:solidFill>
                <a:ea typeface="華康隸書體W5" pitchFamily="65" charset="-120"/>
              </a:rPr>
              <a:t/>
            </a:r>
            <a:br>
              <a:rPr lang="en-US" altLang="zh-TW" sz="5400" b="1" smtClean="0">
                <a:solidFill>
                  <a:schemeClr val="bg1"/>
                </a:solidFill>
                <a:ea typeface="華康隸書體W5" pitchFamily="65" charset="-120"/>
              </a:rPr>
            </a:br>
            <a:r>
              <a:rPr lang="zh-TW" altLang="en-US" sz="4800" b="1" smtClean="0">
                <a:solidFill>
                  <a:schemeClr val="bg1"/>
                </a:solidFill>
                <a:ea typeface="華康隸書體W5" pitchFamily="65" charset="-120"/>
              </a:rPr>
              <a:t>聯想的法則</a:t>
            </a:r>
            <a:br>
              <a:rPr lang="zh-TW" altLang="en-US" sz="4800" b="1" smtClean="0">
                <a:solidFill>
                  <a:schemeClr val="bg1"/>
                </a:solidFill>
                <a:ea typeface="華康隸書體W5" pitchFamily="65" charset="-120"/>
              </a:rPr>
            </a:br>
            <a:endParaRPr lang="zh-TW" altLang="en-US" sz="4800" b="1" smtClean="0">
              <a:solidFill>
                <a:schemeClr val="bg1"/>
              </a:solidFill>
              <a:ea typeface="華康隸書體W5" pitchFamily="65" charset="-12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97887" cy="3455987"/>
          </a:xfrm>
          <a:solidFill>
            <a:srgbClr val="FFFFFF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4000" b="1" dirty="0" smtClean="0">
                <a:latin typeface="華康特粗楷體" pitchFamily="65" charset="-120"/>
                <a:ea typeface="華康特粗楷體" pitchFamily="65" charset="-120"/>
              </a:rPr>
              <a:t>1</a:t>
            </a:r>
            <a:r>
              <a:rPr lang="zh-TW" altLang="en-US" sz="4000" b="1" dirty="0" smtClean="0">
                <a:latin typeface="華康特粗楷體" pitchFamily="65" charset="-120"/>
                <a:ea typeface="華康特粗楷體" pitchFamily="65" charset="-120"/>
              </a:rPr>
              <a:t>、相似律：</a:t>
            </a:r>
            <a:endParaRPr lang="en-US" altLang="zh-TW" sz="40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4000" b="1" dirty="0" smtClean="0">
                <a:latin typeface="華康特粗楷體" pitchFamily="65" charset="-120"/>
                <a:ea typeface="華康特粗楷體" pitchFamily="65" charset="-120"/>
              </a:rPr>
              <a:t>  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由籃球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- (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排球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)-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足球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棒球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高爾夫球</a:t>
            </a: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 由照片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畫像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實景真人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  栩栩如生、江山如畫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 </a:t>
            </a: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FE3C529-62EF-4B01-9744-0BF37169566B}" type="slidenum">
              <a:rPr lang="en-US" altLang="zh-TW" smtClean="0"/>
              <a:pPr eaLnBrk="1" hangingPunct="1"/>
              <a:t>25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>
          <a:xfrm>
            <a:off x="468313" y="1052513"/>
            <a:ext cx="8207375" cy="3240087"/>
          </a:xfrm>
          <a:solidFill>
            <a:srgbClr val="FFFF99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b"/>
            <a:r>
              <a:rPr lang="zh-TW" altLang="zh-TW" sz="4000" b="1" smtClean="0">
                <a:latin typeface="標楷體" pitchFamily="65" charset="-120"/>
                <a:ea typeface="標楷體" pitchFamily="65" charset="-120"/>
              </a:rPr>
              <a:t>聯想：正聯想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4000" b="1" smtClean="0">
                <a:latin typeface="標楷體" pitchFamily="65" charset="-120"/>
                <a:ea typeface="標楷體" pitchFamily="65" charset="-120"/>
              </a:rPr>
              <a:t>反聯想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pPr fontAlgn="b"/>
            <a:r>
              <a:rPr lang="zh-TW" altLang="zh-TW" sz="4000" b="1" smtClean="0">
                <a:latin typeface="標楷體" pitchFamily="65" charset="-120"/>
                <a:ea typeface="標楷體" pitchFamily="65" charset="-120"/>
              </a:rPr>
              <a:t>正聯想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4000" b="1" smtClean="0">
                <a:latin typeface="標楷體" pitchFamily="65" charset="-120"/>
                <a:ea typeface="標楷體" pitchFamily="65" charset="-120"/>
              </a:rPr>
              <a:t>白髮皤皤的老人→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pPr fontAlgn="b">
              <a:buFontTx/>
              <a:buNone/>
            </a:pP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zh-TW" sz="4000" b="1" smtClean="0">
                <a:latin typeface="標楷體" pitchFamily="65" charset="-120"/>
                <a:ea typeface="標楷體" pitchFamily="65" charset="-120"/>
              </a:rPr>
              <a:t>想起自己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000" b="1" smtClean="0">
                <a:latin typeface="標楷體" pitchFamily="65" charset="-120"/>
                <a:ea typeface="標楷體" pitchFamily="65" charset="-120"/>
              </a:rPr>
              <a:t>雙親。</a:t>
            </a:r>
          </a:p>
          <a:p>
            <a:pPr fontAlgn="b">
              <a:buFontTx/>
              <a:buNone/>
            </a:pP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zh-TW" sz="4000" b="1" smtClean="0">
              <a:latin typeface="標楷體" pitchFamily="65" charset="-120"/>
              <a:ea typeface="標楷體" pitchFamily="65" charset="-120"/>
            </a:endParaRPr>
          </a:p>
          <a:p>
            <a:pPr fontAlgn="b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zh-TW" sz="36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92CFB7C-4663-4AD8-B18B-5ACC9B89ACFC}" type="slidenum">
              <a:rPr lang="en-US" altLang="zh-TW" smtClean="0"/>
              <a:pPr eaLnBrk="1" hangingPunct="1"/>
              <a:t>26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3"/>
            <a:ext cx="8157592" cy="3888432"/>
          </a:xfrm>
          <a:ln>
            <a:solidFill>
              <a:srgbClr val="FFC000"/>
            </a:solidFill>
            <a:miter lim="800000"/>
            <a:headEnd/>
            <a:tailEnd/>
          </a:ln>
          <a:extLst/>
        </p:spPr>
        <p:txBody>
          <a:bodyPr/>
          <a:lstStyle/>
          <a:p>
            <a:pPr marL="342900" lvl="8" indent="-342900" eaLnBrk="0" hangingPunct="0">
              <a:buFontTx/>
              <a:buChar char="•"/>
              <a:defRPr/>
            </a:pPr>
            <a:r>
              <a:rPr lang="en-US" altLang="zh-TW" sz="3600" b="1" dirty="0" smtClean="0">
                <a:latin typeface="華康特粗楷體" pitchFamily="65" charset="-120"/>
                <a:ea typeface="華康特粗楷體"/>
              </a:rPr>
              <a:t>2</a:t>
            </a:r>
            <a:r>
              <a:rPr lang="zh-TW" altLang="en-US" sz="3600" b="1" dirty="0" smtClean="0">
                <a:latin typeface="華康特粗楷體" pitchFamily="65" charset="-120"/>
                <a:ea typeface="華康特粗楷體"/>
              </a:rPr>
              <a:t>、接近律：</a:t>
            </a:r>
            <a:endParaRPr lang="en-US" altLang="zh-TW" sz="3600" b="1" dirty="0" smtClean="0">
              <a:latin typeface="華康特粗楷體" pitchFamily="65" charset="-120"/>
              <a:ea typeface="華康特粗楷體"/>
            </a:endParaRPr>
          </a:p>
          <a:p>
            <a:pPr marL="342900" lvl="8" indent="-342900" eaLnBrk="0" hangingPunct="0">
              <a:buFontTx/>
              <a:buChar char="•"/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/>
              </a:rPr>
              <a:t>鄰近：房間到房間的聯想</a:t>
            </a:r>
            <a:endParaRPr lang="en-US" altLang="zh-TW" sz="3600" b="1" dirty="0" smtClean="0">
              <a:latin typeface="華康特粗楷體" pitchFamily="65" charset="-120"/>
              <a:ea typeface="華康特粗楷體"/>
            </a:endParaRPr>
          </a:p>
          <a:p>
            <a:pPr marL="342900" lvl="8" indent="-342900" eaLnBrk="0" hangingPunct="0">
              <a:buFontTx/>
              <a:buChar char="•"/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/>
              </a:rPr>
              <a:t>部分到全體：眼鏡</a:t>
            </a:r>
            <a:r>
              <a:rPr lang="en-US" altLang="zh-TW" sz="3600" b="1" dirty="0" smtClean="0">
                <a:latin typeface="華康特粗楷體" pitchFamily="65" charset="-120"/>
                <a:ea typeface="華康特粗楷體"/>
              </a:rPr>
              <a:t>/</a:t>
            </a:r>
            <a:r>
              <a:rPr lang="zh-TW" altLang="en-US" sz="3600" b="1" dirty="0" smtClean="0">
                <a:latin typeface="華康特粗楷體" pitchFamily="65" charset="-120"/>
                <a:ea typeface="華康特粗楷體"/>
              </a:rPr>
              <a:t>鞋子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→ →</a:t>
            </a:r>
            <a:r>
              <a:rPr lang="zh-TW" altLang="en-US" sz="3600" b="1" dirty="0" smtClean="0">
                <a:latin typeface="華康特粗楷體" pitchFamily="65" charset="-120"/>
                <a:ea typeface="華康特粗楷體"/>
              </a:rPr>
              <a:t>人</a:t>
            </a:r>
            <a:endParaRPr lang="en-US" altLang="zh-TW" sz="3600" b="1" dirty="0" smtClean="0">
              <a:latin typeface="華康特粗楷體" pitchFamily="65" charset="-120"/>
              <a:ea typeface="華康特粗楷體"/>
            </a:endParaRPr>
          </a:p>
          <a:p>
            <a:pPr marL="342900" lvl="8" indent="-342900" eaLnBrk="0" hangingPunct="0">
              <a:buFontTx/>
              <a:buChar char="•"/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/>
              </a:rPr>
              <a:t>月光如水水如天</a:t>
            </a:r>
            <a:endParaRPr lang="en-US" altLang="zh-TW" sz="3600" b="1" dirty="0" smtClean="0">
              <a:latin typeface="華康特粗楷體" pitchFamily="65" charset="-120"/>
              <a:ea typeface="華康特粗楷體"/>
            </a:endParaRPr>
          </a:p>
          <a:p>
            <a:pPr marL="342900" lvl="8" indent="-342900" eaLnBrk="0" hangingPunct="0">
              <a:buFontTx/>
              <a:buChar char="•"/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/>
              </a:rPr>
              <a:t>彩虹是天空和梵谷的對話</a:t>
            </a:r>
          </a:p>
          <a:p>
            <a:pPr marL="342900" lvl="8" indent="-342900" eaLnBrk="0" hangingPunct="0">
              <a:buFontTx/>
              <a:buChar char="•"/>
              <a:defRPr/>
            </a:pPr>
            <a:endParaRPr lang="zh-TW" altLang="en-US" sz="3600" b="1" dirty="0" smtClean="0">
              <a:latin typeface="華康特粗楷體" pitchFamily="65" charset="-120"/>
              <a:ea typeface="華康特粗楷體"/>
            </a:endParaRPr>
          </a:p>
          <a:p>
            <a:pPr>
              <a:defRPr/>
            </a:pPr>
            <a:endParaRPr lang="zh-TW" altLang="en-US" b="1" dirty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601768C-29BB-4215-9E78-B28A6204251E}" type="slidenum">
              <a:rPr lang="en-US" altLang="zh-TW" smtClean="0"/>
              <a:pPr eaLnBrk="1" hangingPunct="1"/>
              <a:t>27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620713"/>
            <a:ext cx="8713788" cy="5976937"/>
          </a:xfrm>
          <a:ln>
            <a:solidFill>
              <a:srgbClr val="00B0F0"/>
            </a:solidFill>
          </a:ln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3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、對比律：由黑夜到白天</a:t>
            </a:r>
          </a:p>
          <a:p>
            <a:pPr marL="609600" indent="-609600" eaLnBrk="1" hangingPunct="1"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          樂極生悲，否極泰來。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marL="609600" indent="-609600" eaLnBrk="1" hangingPunct="1"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香水瓶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: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一株枯萎的茉莉和她的骨灰罈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marL="609600" indent="-609600" eaLnBrk="1" hangingPunct="1">
              <a:defRPr/>
            </a:pP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 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     </a:t>
            </a:r>
            <a:r>
              <a:rPr lang="en-US" altLang="zh-TW" sz="3600" b="1" dirty="0" err="1" smtClean="0">
                <a:latin typeface="華康特粗楷體" pitchFamily="65" charset="-120"/>
                <a:ea typeface="華康特粗楷體" pitchFamily="65" charset="-120"/>
              </a:rPr>
              <a:t>poision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李金髮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〈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有感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〉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： 如殘葉濺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                     血在我們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                       腳上，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                   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生命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便是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                     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死神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唇邊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                        的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笑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。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>
              <a:defRPr/>
            </a:pPr>
            <a:endParaRPr lang="zh-TW" altLang="en-US" sz="3600" dirty="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62E6D08-4912-410B-A495-697FE5199FCF}" type="slidenum">
              <a:rPr lang="en-US" altLang="zh-TW" smtClean="0"/>
              <a:pPr eaLnBrk="1" hangingPunct="1"/>
              <a:t>28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  <a:ln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pPr fontAlgn="b">
              <a:buFontTx/>
              <a:buNone/>
            </a:pP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反聯想→悲哀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幸福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出生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死亡。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fontAlgn="b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搖籃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與墳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墓。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fontAlgn="b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   無所不在與不存在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fontAlgn="b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 如：存在   是  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fontAlgn="b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     空氣的重量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fontAlgn="b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     水的顏色</a:t>
            </a:r>
            <a:endParaRPr lang="zh-TW" altLang="en-US" sz="3600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019A3DE-E365-4EA0-82F5-D96F47FE1127}" type="slidenum">
              <a:rPr lang="en-US" altLang="zh-TW" smtClean="0"/>
              <a:pPr eaLnBrk="1" hangingPunct="1"/>
              <a:t>29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The Last Leaf</a:t>
            </a:r>
            <a:endParaRPr lang="zh-TW" altLang="en-US" smtClean="0"/>
          </a:p>
        </p:txBody>
      </p:sp>
      <p:sp>
        <p:nvSpPr>
          <p:cNvPr id="409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A8F9A33-3663-4021-B3C2-69ABD61ED196}" type="slidenum">
              <a:rPr lang="en-US" altLang="zh-TW" smtClean="0"/>
              <a:pPr eaLnBrk="1" hangingPunct="1"/>
              <a:t>3</a:t>
            </a:fld>
            <a:endParaRPr lang="en-US" altLang="zh-TW" smtClean="0"/>
          </a:p>
        </p:txBody>
      </p:sp>
      <p:sp>
        <p:nvSpPr>
          <p:cNvPr id="2" name="矩形 1"/>
          <p:cNvSpPr/>
          <p:nvPr/>
        </p:nvSpPr>
        <p:spPr>
          <a:xfrm>
            <a:off x="1835696" y="594928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http://www.youtube.com/watch?v=nP3aKlvY1h8</a:t>
            </a:r>
            <a:endParaRPr lang="zh-TW" altLang="en-US" dirty="0"/>
          </a:p>
        </p:txBody>
      </p:sp>
      <p:pic>
        <p:nvPicPr>
          <p:cNvPr id="5" name="nP3aKlvY1h8?version=3&amp;hl=zh_TW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1412776"/>
            <a:ext cx="5904656" cy="442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5122862" cy="1143000"/>
          </a:xfrm>
          <a:solidFill>
            <a:srgbClr val="FFFF99"/>
          </a:solidFill>
        </p:spPr>
        <p:txBody>
          <a:bodyPr/>
          <a:lstStyle/>
          <a:p>
            <a:r>
              <a:rPr lang="zh-TW" altLang="en-US" b="1" smtClean="0">
                <a:ea typeface="華康特粗楷體" pitchFamily="65" charset="-120"/>
              </a:rPr>
              <a:t>主題：水與火之間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468313" y="1557338"/>
            <a:ext cx="8218487" cy="4175125"/>
          </a:xfrm>
          <a:ln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十個名物的連鎖延長與詩意的建構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海水→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潮汐→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貝殼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沙灘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岩石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D03A891-1524-45C2-825B-2B06B41655B4}" type="slidenum">
              <a:rPr lang="en-US" altLang="zh-TW" smtClean="0"/>
              <a:pPr eaLnBrk="1" hangingPunct="1"/>
              <a:t>30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24075" y="1628775"/>
            <a:ext cx="5327650" cy="3600450"/>
          </a:xfrm>
          <a:ln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海鷗→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候鳥→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原野→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捕鳥者→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火花</a:t>
            </a:r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B37A4E3-ECA6-4851-8045-BE141DDBE7E7}" type="slidenum">
              <a:rPr lang="en-US" altLang="zh-TW" smtClean="0"/>
              <a:pPr eaLnBrk="1" hangingPunct="1"/>
              <a:t>31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2492375"/>
            <a:ext cx="8158162" cy="1441450"/>
          </a:xfrm>
          <a:solidFill>
            <a:srgbClr val="FFFF99"/>
          </a:solidFill>
          <a:ln>
            <a:solidFill>
              <a:srgbClr val="FF3399"/>
            </a:solidFill>
          </a:ln>
        </p:spPr>
        <p:txBody>
          <a:bodyPr/>
          <a:lstStyle/>
          <a:p>
            <a:pPr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海水→潮汐→貝殼→沙灘→岩石→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海鷗→候鳥→原野→捕鳥者→火花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527E8F7-DEA8-4395-B5E4-5A4B4B9BFFF5}" type="slidenum">
              <a:rPr lang="en-US" altLang="zh-TW" smtClean="0"/>
              <a:pPr eaLnBrk="1" hangingPunct="1"/>
              <a:t>32</a:t>
            </a:fld>
            <a:endParaRPr lang="en-US" altLang="zh-TW" smtClean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5145087" cy="936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/>
          <p:cNvSpPr>
            <a:spLocks noGrp="1"/>
          </p:cNvSpPr>
          <p:nvPr>
            <p:ph idx="1"/>
          </p:nvPr>
        </p:nvSpPr>
        <p:spPr>
          <a:xfrm>
            <a:off x="611188" y="1341438"/>
            <a:ext cx="8123237" cy="38163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拆解加意：雨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→ →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細雨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形容詞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             聽雨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動詞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引申加意：雨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→ →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詩意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濕意、失意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對比加意：雨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→ →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晴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東山飄雨西山晴，道是無晴卻有晴</a:t>
            </a: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0B87E8C-ACCE-44CB-8665-C26920C15420}" type="slidenum">
              <a:rPr lang="en-US" altLang="zh-TW" smtClean="0"/>
              <a:pPr eaLnBrk="1" hangingPunct="1"/>
              <a:t>33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1"/>
          </p:nvPr>
        </p:nvSpPr>
        <p:spPr>
          <a:xfrm>
            <a:off x="539750" y="1052513"/>
            <a:ext cx="8147050" cy="50736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拆解加意：雨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→ →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風雨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名詞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 夜來風雨聲，花落知多少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400" smtClean="0"/>
              <a:t>    </a:t>
            </a:r>
            <a:r>
              <a:rPr lang="zh-TW" altLang="zh-TW" sz="3400" b="1" smtClean="0">
                <a:latin typeface="標楷體" pitchFamily="65" charset="-120"/>
                <a:ea typeface="標楷體" pitchFamily="65" charset="-120"/>
              </a:rPr>
              <a:t>賦別 </a:t>
            </a:r>
            <a:r>
              <a:rPr lang="en-US" altLang="zh-TW" sz="3400" b="1" smtClean="0">
                <a:latin typeface="標楷體" pitchFamily="65" charset="-120"/>
                <a:ea typeface="標楷體" pitchFamily="65" charset="-120"/>
              </a:rPr>
              <a:t>     /</a:t>
            </a:r>
            <a:r>
              <a:rPr lang="zh-TW" altLang="zh-TW" sz="3400" b="1" smtClean="0">
                <a:latin typeface="標楷體" pitchFamily="65" charset="-120"/>
                <a:ea typeface="標楷體" pitchFamily="65" charset="-120"/>
              </a:rPr>
              <a:t>鄭愁予</a:t>
            </a:r>
            <a:endParaRPr lang="en-US" altLang="zh-TW" sz="34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400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400" b="1" smtClean="0">
                <a:latin typeface="標楷體" pitchFamily="65" charset="-120"/>
                <a:ea typeface="標楷體" pitchFamily="65" charset="-120"/>
              </a:rPr>
              <a:t>這次我離開你</a:t>
            </a:r>
            <a:r>
              <a:rPr lang="en-US" altLang="zh-TW" sz="3400" b="1" smtClean="0">
                <a:latin typeface="標楷體" pitchFamily="65" charset="-120"/>
                <a:ea typeface="標楷體" pitchFamily="65" charset="-120"/>
              </a:rPr>
              <a:t>  </a:t>
            </a:r>
            <a:r>
              <a:rPr lang="zh-TW" altLang="zh-TW" sz="3400" b="1" smtClean="0">
                <a:latin typeface="標楷體" pitchFamily="65" charset="-120"/>
                <a:ea typeface="標楷體" pitchFamily="65" charset="-120"/>
              </a:rPr>
              <a:t>是風</a:t>
            </a:r>
            <a:r>
              <a:rPr lang="en-US" altLang="zh-TW" sz="3400" b="1" smtClean="0">
                <a:latin typeface="標楷體" pitchFamily="65" charset="-120"/>
                <a:ea typeface="標楷體" pitchFamily="65" charset="-120"/>
              </a:rPr>
              <a:t>  </a:t>
            </a:r>
            <a:r>
              <a:rPr lang="zh-TW" altLang="zh-TW" sz="3400" b="1" smtClean="0">
                <a:latin typeface="標楷體" pitchFamily="65" charset="-120"/>
                <a:ea typeface="標楷體" pitchFamily="65" charset="-120"/>
              </a:rPr>
              <a:t>是雨</a:t>
            </a:r>
            <a:r>
              <a:rPr lang="en-US" altLang="zh-TW" sz="3400" b="1" smtClean="0">
                <a:latin typeface="標楷體" pitchFamily="65" charset="-120"/>
                <a:ea typeface="標楷體" pitchFamily="65" charset="-120"/>
              </a:rPr>
              <a:t>  </a:t>
            </a:r>
            <a:r>
              <a:rPr lang="zh-TW" altLang="zh-TW" sz="3400" b="1" smtClean="0">
                <a:latin typeface="標楷體" pitchFamily="65" charset="-120"/>
                <a:ea typeface="標楷體" pitchFamily="65" charset="-120"/>
              </a:rPr>
              <a:t>是夜晚，</a:t>
            </a:r>
            <a:r>
              <a:rPr lang="en-US" altLang="zh-TW" sz="34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4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400" b="1" smtClean="0">
                <a:latin typeface="標楷體" pitchFamily="65" charset="-120"/>
                <a:ea typeface="標楷體" pitchFamily="65" charset="-120"/>
              </a:rPr>
              <a:t>你笑了笑</a:t>
            </a:r>
            <a:r>
              <a:rPr lang="en-US" altLang="zh-TW" sz="3400" b="1" smtClean="0">
                <a:latin typeface="標楷體" pitchFamily="65" charset="-120"/>
                <a:ea typeface="標楷體" pitchFamily="65" charset="-120"/>
              </a:rPr>
              <a:t>  </a:t>
            </a:r>
            <a:r>
              <a:rPr lang="zh-TW" altLang="zh-TW" sz="3400" b="1" smtClean="0">
                <a:latin typeface="標楷體" pitchFamily="65" charset="-120"/>
                <a:ea typeface="標楷體" pitchFamily="65" charset="-120"/>
              </a:rPr>
              <a:t>我擺一擺手</a:t>
            </a:r>
            <a:endParaRPr lang="en-US" altLang="zh-TW" sz="34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zh-TW" sz="34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400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400" b="1" smtClean="0">
                <a:latin typeface="標楷體" pitchFamily="65" charset="-120"/>
                <a:ea typeface="標楷體" pitchFamily="65" charset="-120"/>
              </a:rPr>
              <a:t>一條寂寞的路便展向兩頭了</a:t>
            </a:r>
          </a:p>
          <a:p>
            <a:endParaRPr lang="zh-TW" altLang="en-US" smtClean="0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78BC9B8-2792-4B98-96CE-5E4ED57CB72D}" type="slidenum">
              <a:rPr lang="en-US" altLang="zh-TW" smtClean="0"/>
              <a:pPr eaLnBrk="1" hangingPunct="1"/>
              <a:t>34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424862" cy="6192838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4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、因果律：</a:t>
            </a:r>
          </a:p>
          <a:p>
            <a:pPr marL="609600" indent="-609600" eaLnBrk="1" hangingPunct="1">
              <a:buFontTx/>
              <a:buNone/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*戰爭→炸彈→爆炸→死傷→痛苦</a:t>
            </a:r>
          </a:p>
          <a:p>
            <a:pPr marL="609600" indent="-609600" eaLnBrk="1" hangingPunct="1">
              <a:buFontTx/>
              <a:buNone/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*雲破月來花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弄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影</a:t>
            </a:r>
            <a:endParaRPr lang="en-US" altLang="zh-TW" sz="3600" b="1" smtClean="0">
              <a:latin typeface="華康特粗楷體" pitchFamily="65" charset="-120"/>
              <a:ea typeface="華康特粗楷體" pitchFamily="65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 雲破→月來→花有影</a:t>
            </a:r>
          </a:p>
          <a:p>
            <a:pPr marL="609600" indent="-609600" eaLnBrk="1" hangingPunct="1">
              <a:buFontTx/>
              <a:buNone/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   顯物：雲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月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花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影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   何以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弄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?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  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（隱物：風）</a:t>
            </a:r>
            <a:endParaRPr lang="en-US" altLang="zh-TW" sz="3600" b="1" smtClean="0">
              <a:latin typeface="華康特粗楷體" pitchFamily="65" charset="-120"/>
              <a:ea typeface="華康特粗楷體" pitchFamily="65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   「弄」之一字出而境界全出</a:t>
            </a:r>
            <a:endParaRPr lang="en-US" altLang="zh-TW" sz="3600" b="1" smtClean="0">
              <a:latin typeface="華康特粗楷體" pitchFamily="65" charset="-120"/>
              <a:ea typeface="華康特粗楷體" pitchFamily="65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*春風又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綠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江南岸</a:t>
            </a:r>
            <a:endParaRPr lang="en-US" altLang="zh-TW" sz="3600" b="1" smtClean="0">
              <a:latin typeface="華康特粗楷體" pitchFamily="65" charset="-120"/>
              <a:ea typeface="華康特粗楷體" pitchFamily="65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  春風→江南岸綠了  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詞性的變化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)</a:t>
            </a:r>
            <a:endParaRPr lang="zh-TW" altLang="en-US" sz="3600" b="1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686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E5AAA25-5C51-4F2E-A44B-EECFF6F88A60}" type="slidenum">
              <a:rPr lang="en-US" altLang="zh-TW" smtClean="0"/>
              <a:pPr eaLnBrk="1" hangingPunct="1"/>
              <a:t>35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6335712" cy="777875"/>
          </a:xfrm>
        </p:spPr>
        <p:txBody>
          <a:bodyPr/>
          <a:lstStyle/>
          <a:p>
            <a:pPr>
              <a:defRPr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想像的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營造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詩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：六</a:t>
            </a:r>
            <a:r>
              <a:rPr lang="en-US" altLang="zh-TW" b="1" dirty="0" smtClean="0">
                <a:latin typeface="+mn-ea"/>
                <a:ea typeface="+mn-ea"/>
              </a:rPr>
              <a:t>W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法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3600450"/>
          </a:xfrm>
          <a:solidFill>
            <a:srgbClr val="FFFF99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dirty="0" smtClean="0"/>
              <a:t>1.when   where</a:t>
            </a:r>
            <a:r>
              <a:rPr lang="zh-TW" altLang="en-US" dirty="0" smtClean="0"/>
              <a:t>     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時  空</a:t>
            </a:r>
            <a:endParaRPr lang="en-US" altLang="zh-TW" dirty="0" smtClean="0"/>
          </a:p>
          <a:p>
            <a:r>
              <a:rPr lang="en-US" altLang="zh-TW" dirty="0" smtClean="0"/>
              <a:t>2.why</a:t>
            </a:r>
            <a:r>
              <a:rPr lang="zh-TW" altLang="en-US" dirty="0" smtClean="0"/>
              <a:t>   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何故</a:t>
            </a:r>
            <a:endParaRPr lang="en-US" altLang="zh-TW" dirty="0" smtClean="0"/>
          </a:p>
          <a:p>
            <a:r>
              <a:rPr lang="en-US" altLang="zh-TW" dirty="0" smtClean="0"/>
              <a:t>3.what</a:t>
            </a:r>
            <a:r>
              <a:rPr lang="zh-TW" altLang="en-US" dirty="0" smtClean="0"/>
              <a:t>  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何事</a:t>
            </a:r>
            <a:endParaRPr lang="en-US" altLang="zh-TW" dirty="0" smtClean="0"/>
          </a:p>
          <a:p>
            <a:r>
              <a:rPr lang="en-US" altLang="zh-TW" dirty="0" smtClean="0"/>
              <a:t>4.who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how (in what channel)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>
              <a:buFontTx/>
              <a:buNone/>
            </a:pP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   何人  如何感覺、發展</a:t>
            </a: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87D0478-2323-458C-BF16-D348F96199C8}" type="slidenum">
              <a:rPr lang="en-US" altLang="zh-TW" smtClean="0"/>
              <a:pPr eaLnBrk="1" hangingPunct="1"/>
              <a:t>36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內容版面配置區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3484563"/>
          </a:xfrm>
          <a:solidFill>
            <a:srgbClr val="FFFF99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TW" sz="3400" b="1" dirty="0" smtClean="0">
                <a:latin typeface="標楷體" pitchFamily="65" charset="-120"/>
                <a:ea typeface="標楷體" pitchFamily="65" charset="-120"/>
              </a:rPr>
              <a:t>饒孟侃</a:t>
            </a:r>
            <a:r>
              <a:rPr lang="en-US" altLang="zh-TW" sz="3400" b="1" dirty="0" smtClean="0">
                <a:latin typeface="標楷體" pitchFamily="65" charset="-120"/>
                <a:ea typeface="標楷體" pitchFamily="65" charset="-120"/>
              </a:rPr>
              <a:t>   〈</a:t>
            </a:r>
            <a:r>
              <a:rPr lang="zh-TW" altLang="zh-TW" sz="3400" b="1" dirty="0" smtClean="0">
                <a:latin typeface="標楷體" pitchFamily="65" charset="-120"/>
                <a:ea typeface="標楷體" pitchFamily="65" charset="-120"/>
              </a:rPr>
              <a:t>走</a:t>
            </a:r>
            <a:r>
              <a:rPr lang="en-US" altLang="zh-TW" sz="3400" b="1" dirty="0" smtClean="0">
                <a:latin typeface="標楷體" pitchFamily="65" charset="-120"/>
                <a:ea typeface="標楷體" pitchFamily="65" charset="-120"/>
              </a:rPr>
              <a:t>〉</a:t>
            </a:r>
            <a:endParaRPr lang="zh-TW" altLang="zh-TW" sz="3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400" b="1" dirty="0" smtClean="0">
                <a:latin typeface="標楷體" pitchFamily="65" charset="-120"/>
                <a:ea typeface="標楷體" pitchFamily="65" charset="-120"/>
              </a:rPr>
              <a:t>我為你造船不惜匠工</a:t>
            </a:r>
          </a:p>
          <a:p>
            <a:pPr>
              <a:buFontTx/>
              <a:buNone/>
            </a:pP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400" b="1" dirty="0" smtClean="0">
                <a:latin typeface="標楷體" pitchFamily="65" charset="-120"/>
                <a:ea typeface="標楷體" pitchFamily="65" charset="-120"/>
              </a:rPr>
              <a:t>我為你三更天求著西北風</a:t>
            </a:r>
          </a:p>
          <a:p>
            <a:pPr>
              <a:buFontTx/>
              <a:buNone/>
            </a:pP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400" b="1" dirty="0" smtClean="0">
                <a:latin typeface="標楷體" pitchFamily="65" charset="-120"/>
                <a:ea typeface="標楷體" pitchFamily="65" charset="-120"/>
              </a:rPr>
              <a:t>只要你輕輕說聲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400" b="1" dirty="0" smtClean="0">
                <a:latin typeface="標楷體" pitchFamily="65" charset="-120"/>
                <a:ea typeface="標楷體" pitchFamily="65" charset="-120"/>
              </a:rPr>
              <a:t>走</a:t>
            </a:r>
          </a:p>
          <a:p>
            <a:pPr>
              <a:buFontTx/>
              <a:buNone/>
            </a:pP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400" b="1" dirty="0" smtClean="0">
                <a:latin typeface="標楷體" pitchFamily="65" charset="-120"/>
                <a:ea typeface="標楷體" pitchFamily="65" charset="-120"/>
              </a:rPr>
              <a:t>桅杆上便立刻掛滿了帆蓬</a:t>
            </a:r>
            <a:endParaRPr lang="en-US" altLang="zh-TW" sz="3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zh-TW" sz="3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格律詩：建築美</a:t>
            </a:r>
            <a:r>
              <a:rPr lang="en-US" altLang="zh-TW" sz="34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3400" b="1" dirty="0" smtClean="0">
                <a:latin typeface="標楷體" pitchFamily="65" charset="-120"/>
                <a:ea typeface="標楷體" pitchFamily="65" charset="-120"/>
              </a:rPr>
              <a:t>整齊的格律</a:t>
            </a:r>
            <a:r>
              <a:rPr lang="en-US" altLang="zh-TW" sz="3400" b="1" dirty="0" smtClean="0">
                <a:latin typeface="標楷體" pitchFamily="65" charset="-120"/>
                <a:ea typeface="標楷體" pitchFamily="65" charset="-120"/>
              </a:rPr>
              <a:t>/9.11.9.11</a:t>
            </a:r>
          </a:p>
          <a:p>
            <a:pPr>
              <a:buFontTx/>
              <a:buNone/>
            </a:pPr>
            <a:r>
              <a:rPr lang="en-US" altLang="zh-TW" sz="3400" b="1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音樂美</a:t>
            </a:r>
            <a:r>
              <a:rPr lang="en-US" altLang="zh-TW" sz="34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3400" b="1" dirty="0" smtClean="0">
                <a:latin typeface="標楷體" pitchFamily="65" charset="-120"/>
                <a:ea typeface="標楷體" pitchFamily="65" charset="-120"/>
              </a:rPr>
              <a:t>工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400" b="1" dirty="0" smtClean="0">
                <a:latin typeface="標楷體" pitchFamily="65" charset="-120"/>
                <a:ea typeface="標楷體" pitchFamily="65" charset="-120"/>
              </a:rPr>
              <a:t>風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400" b="1" dirty="0" smtClean="0">
                <a:latin typeface="標楷體" pitchFamily="65" charset="-120"/>
                <a:ea typeface="標楷體" pitchFamily="65" charset="-120"/>
              </a:rPr>
              <a:t>蓬</a:t>
            </a:r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8DE7E2D-BD37-430F-AB40-D6EDEB3A95DE}" type="slidenum">
              <a:rPr lang="en-US" altLang="zh-TW" smtClean="0"/>
              <a:pPr eaLnBrk="1" hangingPunct="1"/>
              <a:t>37</a:t>
            </a:fld>
            <a:endParaRPr lang="en-US" altLang="zh-TW" smtClean="0"/>
          </a:p>
        </p:txBody>
      </p:sp>
      <p:sp>
        <p:nvSpPr>
          <p:cNvPr id="6" name="矩形 5"/>
          <p:cNvSpPr/>
          <p:nvPr/>
        </p:nvSpPr>
        <p:spPr>
          <a:xfrm>
            <a:off x="2268538" y="5732463"/>
            <a:ext cx="58324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400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繪畫美</a:t>
            </a:r>
            <a:r>
              <a:rPr lang="en-US" altLang="zh-TW" sz="3400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走：船、帆、心</a:t>
            </a:r>
            <a:endParaRPr lang="zh-TW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內容版面配置區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3887787"/>
          </a:xfrm>
        </p:spPr>
        <p:txBody>
          <a:bodyPr/>
          <a:lstStyle/>
          <a:p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饒孟侃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〈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走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〉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我為你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造船不惜匠工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mtClean="0"/>
              <a:t>who</a:t>
            </a:r>
            <a:r>
              <a:rPr lang="zh-TW" altLang="en-US" smtClean="0"/>
              <a:t>  </a:t>
            </a:r>
            <a:r>
              <a:rPr lang="en-US" altLang="zh-TW" smtClean="0"/>
              <a:t>what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我為你</a:t>
            </a:r>
            <a:r>
              <a:rPr lang="zh-TW" altLang="zh-TW" b="1" u="sng" smtClean="0">
                <a:latin typeface="標楷體" pitchFamily="65" charset="-120"/>
                <a:ea typeface="標楷體" pitchFamily="65" charset="-120"/>
              </a:rPr>
              <a:t>三更天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求著西北風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mtClean="0"/>
              <a:t>who</a:t>
            </a:r>
            <a:r>
              <a:rPr lang="zh-TW" altLang="en-US" smtClean="0"/>
              <a:t> </a:t>
            </a:r>
            <a:r>
              <a:rPr lang="zh-TW" altLang="en-US" u="sng" smtClean="0"/>
              <a:t> </a:t>
            </a:r>
            <a:r>
              <a:rPr lang="en-US" altLang="zh-TW" u="sng" smtClean="0"/>
              <a:t>when</a:t>
            </a:r>
            <a:r>
              <a:rPr lang="zh-TW" altLang="en-US" smtClean="0"/>
              <a:t>  </a:t>
            </a:r>
            <a:r>
              <a:rPr lang="en-US" altLang="zh-TW" smtClean="0"/>
              <a:t>what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只要</a:t>
            </a:r>
            <a:r>
              <a:rPr lang="zh-TW" altLang="zh-TW" b="1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輕輕說聲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走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mtClean="0"/>
              <a:t>who</a:t>
            </a:r>
            <a:r>
              <a:rPr lang="zh-TW" altLang="en-US" smtClean="0"/>
              <a:t>  </a:t>
            </a:r>
            <a:r>
              <a:rPr lang="en-US" altLang="zh-TW" smtClean="0"/>
              <a:t>what  (where)</a:t>
            </a:r>
            <a:r>
              <a:rPr lang="zh-TW" altLang="en-US" smtClean="0"/>
              <a:t> 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桅杆上便立刻掛滿了帆蓬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mtClean="0"/>
              <a:t>how (1+2+3)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        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mtClean="0"/>
              <a:t>why</a:t>
            </a:r>
            <a:r>
              <a:rPr lang="zh-TW" altLang="en-US" sz="3400" b="1" smtClean="0">
                <a:latin typeface="標楷體" pitchFamily="65" charset="-120"/>
                <a:ea typeface="標楷體" pitchFamily="65" charset="-120"/>
              </a:rPr>
              <a:t>愛</a:t>
            </a:r>
            <a:r>
              <a:rPr lang="zh-TW" altLang="en-US" smtClean="0"/>
              <a:t>    </a:t>
            </a:r>
            <a:r>
              <a:rPr lang="en-US" altLang="zh-TW" smtClean="0"/>
              <a:t>how</a:t>
            </a:r>
            <a:r>
              <a:rPr lang="zh-TW" altLang="en-US" smtClean="0"/>
              <a:t> </a:t>
            </a:r>
            <a:r>
              <a:rPr lang="en-US" altLang="zh-TW" smtClean="0"/>
              <a:t>feel</a:t>
            </a:r>
            <a:r>
              <a:rPr lang="zh-TW" altLang="en-US" sz="3400" b="1" smtClean="0">
                <a:latin typeface="標楷體" pitchFamily="65" charset="-120"/>
                <a:ea typeface="標楷體" pitchFamily="65" charset="-120"/>
              </a:rPr>
              <a:t>你、讀者</a:t>
            </a:r>
            <a:r>
              <a:rPr lang="en-US" altLang="zh-TW" smtClean="0"/>
              <a:t>)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4E8628E-79E0-4FB0-B42B-EE6789F3ACF8}" type="slidenum">
              <a:rPr lang="en-US" altLang="zh-TW" smtClean="0"/>
              <a:pPr eaLnBrk="1" hangingPunct="1"/>
              <a:t>38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9975" cy="1143000"/>
          </a:xfrm>
          <a:solidFill>
            <a:srgbClr val="FFCC99"/>
          </a:solidFill>
          <a:ln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詩的趣味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684213" y="2205038"/>
            <a:ext cx="7931150" cy="338455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外在影響的突破：如傳統典故的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承接與換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陳舊意象的拋棄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36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內在真情的釋放：開發意象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巧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妙聯想無痕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自然的喻結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469BE24-677F-4B33-AAA1-69BBDBD62E7D}" type="slidenum">
              <a:rPr lang="en-US" altLang="zh-TW" smtClean="0"/>
              <a:pPr eaLnBrk="1" hangingPunct="1"/>
              <a:t>39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F6BC8-C256-4211-B825-325101D0296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67938" name="Picture 2" descr="C:\Users\jhyen\Pictures\imagesCAQ8WDU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3600400" cy="44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7939" name="Picture 3" descr="C:\Users\jhyen\Pictures\imagesCAHKS9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2930624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2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2735262" cy="836613"/>
          </a:xfrm>
          <a:solidFill>
            <a:srgbClr val="FFCC99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6000" b="1" smtClean="0">
                <a:ea typeface="華康隸書體W5" pitchFamily="65" charset="-120"/>
              </a:rPr>
              <a:t/>
            </a:r>
            <a:br>
              <a:rPr lang="en-US" altLang="zh-TW" sz="6000" b="1" smtClean="0">
                <a:ea typeface="華康隸書體W5" pitchFamily="65" charset="-120"/>
              </a:rPr>
            </a:br>
            <a:r>
              <a:rPr lang="zh-TW" altLang="en-US" b="1" smtClean="0">
                <a:ea typeface="華康隸書體W5" pitchFamily="65" charset="-120"/>
              </a:rPr>
              <a:t>菊的聯想</a:t>
            </a:r>
            <a:br>
              <a:rPr lang="zh-TW" altLang="en-US" b="1" smtClean="0">
                <a:ea typeface="華康隸書體W5" pitchFamily="65" charset="-120"/>
              </a:rPr>
            </a:br>
            <a:endParaRPr lang="zh-TW" altLang="en-US" b="1" smtClean="0">
              <a:ea typeface="華康隸書體W5" pitchFamily="65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066088" cy="5329237"/>
          </a:xfrm>
          <a:solidFill>
            <a:srgbClr val="FFFF99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1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滿地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黃花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堆積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憔悴損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如今</a:t>
            </a:r>
            <a:endParaRPr lang="en-US" altLang="zh-TW" sz="3600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   有誰堪</a:t>
            </a:r>
            <a:r>
              <a:rPr lang="zh-TW" altLang="en-US" sz="3600" b="1" u="sng" smtClean="0">
                <a:latin typeface="華康特粗楷體" pitchFamily="65" charset="-120"/>
                <a:ea typeface="華康特粗楷體" pitchFamily="65" charset="-120"/>
              </a:rPr>
              <a:t>摘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？</a:t>
            </a:r>
          </a:p>
          <a:p>
            <a:pPr eaLnBrk="1" hangingPunct="1"/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2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花之</a:t>
            </a:r>
            <a:r>
              <a:rPr lang="zh-TW" altLang="en-US" sz="3600" b="1" u="sng" smtClean="0">
                <a:latin typeface="華康特粗楷體" pitchFamily="65" charset="-120"/>
                <a:ea typeface="華康特粗楷體" pitchFamily="65" charset="-120"/>
              </a:rPr>
              <a:t>隱逸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者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也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/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3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秋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菊有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佳色</a:t>
            </a:r>
            <a:r>
              <a:rPr lang="en-US" altLang="zh-TW" sz="3600" b="1" smtClean="0">
                <a:ea typeface="華康特粗楷體" pitchFamily="65" charset="-120"/>
              </a:rPr>
              <a:t>…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汎此</a:t>
            </a:r>
            <a:r>
              <a:rPr lang="zh-TW" altLang="en-US" sz="3600" b="1" u="sng" smtClean="0">
                <a:latin typeface="華康特粗楷體" pitchFamily="65" charset="-120"/>
                <a:ea typeface="華康特粗楷體" pitchFamily="65" charset="-120"/>
              </a:rPr>
              <a:t>忘憂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物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  </a:t>
            </a:r>
            <a:endParaRPr lang="en-US" altLang="zh-TW" sz="3600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    遠我</a:t>
            </a:r>
            <a:r>
              <a:rPr lang="zh-TW" altLang="en-US" sz="3600" b="1" u="sng" smtClean="0">
                <a:latin typeface="華康特粗楷體" pitchFamily="65" charset="-120"/>
                <a:ea typeface="華康特粗楷體" pitchFamily="65" charset="-120"/>
              </a:rPr>
              <a:t>遺世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情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/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4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簾捲西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風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人比黃花瘦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 </a:t>
            </a:r>
          </a:p>
          <a:p>
            <a:pPr eaLnBrk="1" hangingPunct="1"/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5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「採菊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東籬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下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u="sng" smtClean="0">
                <a:latin typeface="華康特粗楷體" pitchFamily="65" charset="-120"/>
                <a:ea typeface="華康特粗楷體" pitchFamily="65" charset="-120"/>
              </a:rPr>
              <a:t>悠然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見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南山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」</a:t>
            </a:r>
            <a:endParaRPr lang="en-US" altLang="zh-TW" sz="3600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     </a:t>
            </a:r>
            <a:r>
              <a:rPr lang="zh-TW" altLang="en-US" sz="3600" b="1" u="sng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  <a:t>停格與無我之境</a:t>
            </a:r>
            <a:endParaRPr lang="en-US" altLang="zh-TW" sz="3600" b="1" u="sng" smtClean="0">
              <a:solidFill>
                <a:srgbClr val="0070C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/>
            <a:endParaRPr lang="en-US" altLang="zh-TW" sz="3600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/>
            <a:endParaRPr lang="en-US" altLang="zh-TW" sz="3600" b="1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4CD189F-2988-4437-B5ED-AAC14687CD35}" type="slidenum">
              <a:rPr lang="en-US" altLang="zh-TW" smtClean="0"/>
              <a:pPr eaLnBrk="1" hangingPunct="1"/>
              <a:t>40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18487" cy="3313113"/>
          </a:xfrm>
          <a:solidFill>
            <a:srgbClr val="FFFF99"/>
          </a:solidFill>
          <a:ln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如：菊：迸開秋的金色文明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東籬下小小的陶淵明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讀詩的時候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我是一棵樹</a:t>
            </a:r>
          </a:p>
          <a:p>
            <a:pPr>
              <a:buFontTx/>
              <a:buNone/>
            </a:pP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寫詩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我成為一條河</a:t>
            </a:r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9A5580A-C7FD-4C3A-AA94-7C53FF7823BC}" type="slidenum">
              <a:rPr lang="en-US" altLang="zh-TW" smtClean="0"/>
              <a:pPr eaLnBrk="1" hangingPunct="1"/>
              <a:t>41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「棉花糖」的聯想</a:t>
            </a:r>
            <a:endParaRPr lang="zh-TW" altLang="en-US" smtClean="0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2268538" y="1700213"/>
            <a:ext cx="5040312" cy="4425950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形狀：</a:t>
            </a:r>
            <a:endParaRPr lang="en-US" altLang="zh-TW" sz="4000" b="1" smtClean="0">
              <a:solidFill>
                <a:srgbClr val="FF339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色澤：</a:t>
            </a:r>
            <a:endParaRPr lang="en-US" altLang="zh-TW" sz="4000" b="1" smtClean="0">
              <a:solidFill>
                <a:srgbClr val="FF339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觸覺：</a:t>
            </a:r>
            <a:endParaRPr lang="en-US" altLang="zh-TW" sz="4000" b="1" smtClean="0">
              <a:solidFill>
                <a:srgbClr val="FF339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味覺：</a:t>
            </a:r>
            <a:endParaRPr lang="en-US" altLang="zh-TW" sz="4000" b="1" smtClean="0">
              <a:solidFill>
                <a:srgbClr val="FF339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特質：</a:t>
            </a:r>
            <a:endParaRPr lang="en-US" altLang="zh-TW" sz="4000" b="1" smtClean="0">
              <a:solidFill>
                <a:srgbClr val="FF339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引申連結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B4107D7-FB7B-4BC8-96FC-39C1ECE86017}" type="slidenum">
              <a:rPr lang="en-US" altLang="zh-TW" smtClean="0"/>
              <a:pPr eaLnBrk="1" hangingPunct="1"/>
              <a:t>42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「棉花糖」的聯想</a:t>
            </a:r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>
          <a:xfrm>
            <a:off x="395288" y="1341438"/>
            <a:ext cx="8291512" cy="5256212"/>
          </a:xfrm>
          <a:solidFill>
            <a:srgbClr val="FFFF99"/>
          </a:solidFill>
          <a:ln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形狀：雲朵、芭蕾舞裙、蠶繭、捲捲頭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色澤：潔白、彩色的樹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觸覺：溫暖的被窩、柔軟的棉絮、深陷的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枕頭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沙發墊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味覺：甜的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特質：便宜的零食、融化的雪球、黏黏的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棒棒糖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連結：甜蜜的童年、曾有的遙遠的記憶    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若有若無的虛幻、飄渺的愛情</a:t>
            </a: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D1E5886-C7AE-480B-BBEF-1F51ED1E4C07}" type="slidenum">
              <a:rPr lang="en-US" altLang="zh-TW" smtClean="0"/>
              <a:pPr eaLnBrk="1" hangingPunct="1"/>
              <a:t>43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3467100" cy="922337"/>
          </a:xfrm>
        </p:spPr>
        <p:txBody>
          <a:bodyPr/>
          <a:lstStyle/>
          <a:p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棉花糖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〉</a:t>
            </a:r>
            <a:endParaRPr lang="zh-TW" altLang="en-US" smtClean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  <a:solidFill>
            <a:srgbClr val="FFFF99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摘一朵天上的雲給你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才十元而已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我  聽見  你的希冀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滿足地落了地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這一回，摘一朵天上的雲給我自己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才十元而已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我  看見  童年的記憶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在輕輕的嘆息</a:t>
            </a: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2226B5B-3A64-4B22-90D1-B50E15B314DC}" type="slidenum">
              <a:rPr lang="en-US" altLang="zh-TW" smtClean="0"/>
              <a:pPr eaLnBrk="1" hangingPunct="1"/>
              <a:t>44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3" cy="1143000"/>
          </a:xfrm>
          <a:solidFill>
            <a:srgbClr val="FFCC99"/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月的聯想</a:t>
            </a: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060825"/>
          </a:xfrm>
          <a:solidFill>
            <a:srgbClr val="FFFF99"/>
          </a:solidFill>
          <a:ln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「月」： 「思念」 繫聯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詩意象原質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詩經 陳風 月出：月出皎兮，佼人僚兮。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古詩十九首：明月何皎皎，照我羅床幃。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憂愁不能寐，攬衣起徘徊。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謝脁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玉階怨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：夕殿下珠簾，流螢飛復息。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          長夜逢羅衣，思君此何極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buFontTx/>
              <a:buNone/>
            </a:pP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11D8FD0-D6A2-4D1B-8626-5C0632AE06F6}" type="slidenum">
              <a:rPr lang="en-US" altLang="zh-TW" smtClean="0"/>
              <a:pPr eaLnBrk="1" hangingPunct="1"/>
              <a:t>45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922114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月的聯想</a:t>
            </a:r>
            <a:endParaRPr lang="zh-TW" altLang="en-US" dirty="0"/>
          </a:p>
        </p:txBody>
      </p:sp>
      <p:sp>
        <p:nvSpPr>
          <p:cNvPr id="44034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896544"/>
          </a:xfrm>
          <a:solidFill>
            <a:srgbClr val="FFFF99"/>
          </a:solidFill>
          <a:ln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李白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玉階怨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：玉階生白露，夜久侵羅襪。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         卻下水晶簾，玲瓏望秋月。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詩原質的深化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「月」： 與「時間」聯繫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李白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把酒問月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：古人今人若流水，共看明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         月皆如此。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王昌齡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出塞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秦時明月漢時關，萬里長征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人未還。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dirty="0" smtClean="0"/>
          </a:p>
        </p:txBody>
      </p:sp>
      <p:sp>
        <p:nvSpPr>
          <p:cNvPr id="4813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C230E80-9E74-48D0-9331-4625345E0B1B}" type="slidenum">
              <a:rPr lang="en-US" altLang="zh-TW" smtClean="0"/>
              <a:pPr eaLnBrk="1" hangingPunct="1"/>
              <a:t>46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6275388" cy="1012825"/>
          </a:xfrm>
        </p:spPr>
        <p:txBody>
          <a:bodyPr/>
          <a:lstStyle/>
          <a:p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b="1" smtClean="0">
                <a:latin typeface="標楷體" pitchFamily="65" charset="-120"/>
                <a:ea typeface="標楷體" pitchFamily="65" charset="-120"/>
              </a:rPr>
            </a:br>
            <a:endParaRPr lang="zh-TW" altLang="en-US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684213" y="692150"/>
            <a:ext cx="7715250" cy="5434013"/>
          </a:xfrm>
          <a:solidFill>
            <a:srgbClr val="FFFF99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「月」： 與「空間」聯繫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李白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聞王昌齡左遷龍標遙有此寄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楊花落盡子規啼，聞道龍標過五溪。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我寄愁心與明月，隨風直到夜郎西。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白居易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自河南經亂，關內阻饑，兄弟離散，各在一處。因望月有感，聊書所懷，寄上浮梁大兄，於潛七兄、烏江十五兄，兼示符離及下邽弟妹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：「弔影分為千里雁，辭根散做九秋蓬；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共看明月應垂淚，一夜鄉心五處同。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smtClean="0">
                <a:latin typeface="標楷體" pitchFamily="65" charset="-120"/>
                <a:ea typeface="標楷體" pitchFamily="65" charset="-120"/>
              </a:rPr>
            </a:b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EDF1BC5-1469-4C46-B14C-11FF7348BAE5}" type="slidenum">
              <a:rPr lang="en-US" altLang="zh-TW" smtClean="0"/>
              <a:pPr eaLnBrk="1" hangingPunct="1"/>
              <a:t>47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2332856"/>
          </a:xfrm>
          <a:solidFill>
            <a:srgbClr val="FFFF99"/>
          </a:solidFill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杜甫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江漢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江漢思歸客，乾坤一腐儒。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片雲天共遠，永夜月同孤。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落日心猶壯，秋風病欲蘇。古來存老馬，不必取長途。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F6BC8-C256-4211-B825-325101D02961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00213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3384599"/>
          </a:xfrm>
          <a:solidFill>
            <a:srgbClr val="FFFF99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*結合時間與空間：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張若虛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春江花月夜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江畔何人初見月﹖江月何年初照人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？人生代代無窮已，江月年年祇相似。不知江月待何人，但見長江送流水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此時相望不相聞，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願逐月華流照君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1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D8645C0-5EE8-49FE-9F56-5708282F144E}" type="slidenum">
              <a:rPr lang="en-US" altLang="zh-TW" smtClean="0"/>
              <a:pPr eaLnBrk="1" hangingPunct="1"/>
              <a:t>49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853136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TW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生命與自然律動的結合  生病女孩與落</a:t>
            </a:r>
            <a:endParaRPr lang="en-US" altLang="zh-TW" b="1" dirty="0" smtClean="0">
              <a:ln>
                <a:solidFill>
                  <a:schemeClr val="accent1"/>
                </a:solidFill>
              </a:ln>
              <a:latin typeface="標楷體" pitchFamily="65" charset="-120"/>
              <a:ea typeface="華康特粗楷體"/>
            </a:endParaRPr>
          </a:p>
          <a:p>
            <a:pPr marL="0" indent="0">
              <a:buNone/>
            </a:pPr>
            <a:r>
              <a:rPr lang="zh-TW" altLang="en-US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    葉的想像</a:t>
            </a:r>
            <a:endParaRPr lang="en-US" altLang="zh-TW" b="1" dirty="0" smtClean="0">
              <a:ln>
                <a:solidFill>
                  <a:schemeClr val="accent1"/>
                </a:solidFill>
              </a:ln>
              <a:latin typeface="標楷體" pitchFamily="65" charset="-120"/>
              <a:ea typeface="華康特粗楷體"/>
            </a:endParaRPr>
          </a:p>
          <a:p>
            <a:r>
              <a:rPr lang="en-US" altLang="zh-TW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2.</a:t>
            </a:r>
            <a:r>
              <a:rPr lang="zh-TW" altLang="en-US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想畫出一幅傑作的老畫家最後用生命完</a:t>
            </a:r>
            <a:endParaRPr lang="en-US" altLang="zh-TW" b="1" dirty="0" smtClean="0">
              <a:ln>
                <a:solidFill>
                  <a:schemeClr val="accent1"/>
                </a:solidFill>
              </a:ln>
              <a:latin typeface="標楷體" pitchFamily="65" charset="-120"/>
              <a:ea typeface="華康特粗楷體"/>
            </a:endParaRPr>
          </a:p>
          <a:p>
            <a:pPr marL="0" indent="0">
              <a:buNone/>
            </a:pPr>
            <a:r>
              <a:rPr lang="zh-TW" altLang="en-US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    成了他的傑作，將想像畫為真實</a:t>
            </a:r>
            <a:r>
              <a:rPr lang="en-US" altLang="zh-TW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(</a:t>
            </a:r>
            <a:r>
              <a:rPr lang="zh-TW" altLang="en-US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擬真</a:t>
            </a:r>
            <a:r>
              <a:rPr lang="en-US" altLang="zh-TW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)</a:t>
            </a:r>
          </a:p>
          <a:p>
            <a:pPr marL="0" indent="0">
              <a:buNone/>
            </a:pPr>
            <a:r>
              <a:rPr lang="zh-TW" altLang="en-US" b="1" dirty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 </a:t>
            </a:r>
            <a:r>
              <a:rPr lang="zh-TW" altLang="en-US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   照燭了垂死的生命</a:t>
            </a:r>
            <a:r>
              <a:rPr lang="en-US" altLang="zh-TW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(</a:t>
            </a:r>
            <a:r>
              <a:rPr lang="zh-TW" altLang="en-US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獲得重生</a:t>
            </a:r>
            <a:r>
              <a:rPr lang="en-US" altLang="zh-TW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)</a:t>
            </a:r>
            <a:r>
              <a:rPr lang="zh-TW" altLang="en-US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。</a:t>
            </a:r>
            <a:endParaRPr lang="en-US" altLang="zh-TW" b="1" dirty="0" smtClean="0">
              <a:ln>
                <a:solidFill>
                  <a:schemeClr val="accent1"/>
                </a:solidFill>
              </a:ln>
              <a:latin typeface="標楷體" pitchFamily="65" charset="-120"/>
              <a:ea typeface="華康特粗楷體"/>
            </a:endParaRPr>
          </a:p>
          <a:p>
            <a:r>
              <a:rPr lang="en-US" altLang="zh-TW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3.</a:t>
            </a:r>
            <a:r>
              <a:rPr lang="zh-TW" altLang="en-US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而這些至高無上的同理心、同情心、神   </a:t>
            </a:r>
            <a:endParaRPr lang="en-US" altLang="zh-TW" b="1" dirty="0" smtClean="0">
              <a:ln>
                <a:solidFill>
                  <a:schemeClr val="accent1"/>
                </a:solidFill>
              </a:ln>
              <a:latin typeface="標楷體" pitchFamily="65" charset="-120"/>
              <a:ea typeface="華康特粗楷體"/>
            </a:endParaRPr>
          </a:p>
          <a:p>
            <a:pPr marL="0" indent="0">
              <a:buNone/>
            </a:pPr>
            <a:r>
              <a:rPr lang="zh-TW" altLang="en-US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    聖的愛與關懷在歐亨利的想像的話語組     </a:t>
            </a:r>
            <a:endParaRPr lang="en-US" altLang="zh-TW" b="1" dirty="0" smtClean="0">
              <a:ln>
                <a:solidFill>
                  <a:schemeClr val="accent1"/>
                </a:solidFill>
              </a:ln>
              <a:latin typeface="標楷體" pitchFamily="65" charset="-120"/>
              <a:ea typeface="華康特粗楷體"/>
            </a:endParaRPr>
          </a:p>
          <a:p>
            <a:pPr marL="0" indent="0">
              <a:buNone/>
            </a:pPr>
            <a:r>
              <a:rPr lang="zh-TW" altLang="en-US" b="1" dirty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 </a:t>
            </a:r>
            <a:r>
              <a:rPr lang="zh-TW" altLang="en-US" b="1" dirty="0" smtClean="0">
                <a:ln>
                  <a:solidFill>
                    <a:schemeClr val="accent1"/>
                  </a:solidFill>
                </a:ln>
                <a:latin typeface="標楷體" pitchFamily="65" charset="-120"/>
                <a:ea typeface="華康特粗楷體"/>
              </a:rPr>
              <a:t>   構中照燭了全世界。</a:t>
            </a:r>
            <a:endParaRPr lang="zh-TW" altLang="en-US" b="1" dirty="0">
              <a:ln>
                <a:solidFill>
                  <a:schemeClr val="accent1"/>
                </a:solidFill>
              </a:ln>
              <a:latin typeface="標楷體" pitchFamily="65" charset="-120"/>
              <a:ea typeface="華康特粗楷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F6BC8-C256-4211-B825-325101D0296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487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663"/>
          </a:xfrm>
          <a:solidFill>
            <a:srgbClr val="FFFF99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入世的慨歎與出世的坦然，結合小我與大我：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蘇軾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水調歌頭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〉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月有陰晴圓缺，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人有悲歡離合，此事古難全，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但願人長久，千里共嬋娟。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endParaRPr lang="zh-TW" altLang="en-US" dirty="0" smtClean="0"/>
          </a:p>
        </p:txBody>
      </p:sp>
      <p:sp>
        <p:nvSpPr>
          <p:cNvPr id="5120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203D115-9B62-46CC-988C-5B31D2CDE8E0}" type="slidenum">
              <a:rPr lang="en-US" altLang="zh-TW" smtClean="0"/>
              <a:pPr eaLnBrk="1" hangingPunct="1"/>
              <a:t>50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663" cy="706437"/>
          </a:xfrm>
        </p:spPr>
        <p:txBody>
          <a:bodyPr/>
          <a:lstStyle/>
          <a:p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林煥彰   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十五．月蝕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〉</a:t>
            </a:r>
            <a:endParaRPr lang="zh-TW" altLang="en-US" sz="36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4929188"/>
          </a:xfrm>
          <a:solidFill>
            <a:srgbClr val="FFFF99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八點鐘，月在我二樓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企圖穿窗而過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十五那個晚上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我捉住了她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所以，你們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就有了一次月蝕</a:t>
            </a: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BB93B50-8C88-4A56-BC79-7A2DBA4258BE}" type="slidenum">
              <a:rPr lang="en-US" altLang="zh-TW" smtClean="0"/>
              <a:pPr eaLnBrk="1" hangingPunct="1"/>
              <a:t>51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內容版面配置區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dirty="0" smtClean="0"/>
              <a:t> 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而午夜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她將衣服留在我床上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所以，那晚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她特別明亮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一場避重就輕的「月的強暴」</a:t>
            </a:r>
          </a:p>
        </p:txBody>
      </p:sp>
      <p:sp>
        <p:nvSpPr>
          <p:cNvPr id="5325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E08A03C-ABC9-40EA-A7A6-3F573CFA6BAD}" type="slidenum">
              <a:rPr lang="en-US" altLang="zh-TW" smtClean="0"/>
              <a:pPr eaLnBrk="1" hangingPunct="1"/>
              <a:t>52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075" cy="1143000"/>
          </a:xfrm>
          <a:solidFill>
            <a:srgbClr val="FFCC99"/>
          </a:solidFill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詩原質</a:t>
            </a: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1042988" y="1989138"/>
            <a:ext cx="6780212" cy="2592387"/>
          </a:xfrm>
          <a:solidFill>
            <a:srgbClr val="FFFF99"/>
          </a:solidFill>
          <a:ln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乃指一個意象，經過時間的累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積，而達到一個最豐富、最飽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滿的意義密度和感情深度。</a:t>
            </a: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20DEA5B-D825-49A8-BB7B-1EB116DA1F7A}" type="slidenum">
              <a:rPr lang="en-US" altLang="zh-TW" smtClean="0"/>
              <a:pPr eaLnBrk="1" hangingPunct="1"/>
              <a:t>53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620713"/>
            <a:ext cx="5472113" cy="2160587"/>
          </a:xfrm>
        </p:spPr>
        <p:txBody>
          <a:bodyPr/>
          <a:lstStyle/>
          <a:p>
            <a:pPr eaLnBrk="1" hangingPunct="1"/>
            <a:r>
              <a:rPr lang="zh-TW" altLang="en-US" b="1" u="sng" smtClean="0">
                <a:solidFill>
                  <a:srgbClr val="3333FF"/>
                </a:solidFill>
                <a:ea typeface="華康隸書體W5(P)" pitchFamily="66" charset="-120"/>
              </a:rPr>
              <a:t>詩的精華／詩眼</a:t>
            </a:r>
            <a:r>
              <a:rPr lang="zh-TW" altLang="en-US" b="1" u="sng" smtClean="0"/>
              <a:t>：</a:t>
            </a:r>
            <a:r>
              <a:rPr lang="en-US" altLang="zh-TW" b="1" u="sng" smtClean="0">
                <a:solidFill>
                  <a:srgbClr val="3333FF"/>
                </a:solidFill>
                <a:ea typeface="華康隸書體W5(P)" pitchFamily="66" charset="-120"/>
              </a:rPr>
              <a:t/>
            </a:r>
            <a:br>
              <a:rPr lang="en-US" altLang="zh-TW" b="1" u="sng" smtClean="0">
                <a:solidFill>
                  <a:srgbClr val="3333FF"/>
                </a:solidFill>
                <a:ea typeface="華康隸書體W5(P)" pitchFamily="66" charset="-120"/>
              </a:rPr>
            </a:br>
            <a:r>
              <a:rPr lang="zh-TW" altLang="en-US" b="1" u="sng" smtClean="0">
                <a:solidFill>
                  <a:srgbClr val="3333FF"/>
                </a:solidFill>
                <a:ea typeface="華康隸書體W5(P)" pitchFamily="66" charset="-120"/>
              </a:rPr>
              <a:t>警句與秀句</a:t>
            </a:r>
          </a:p>
        </p:txBody>
      </p:sp>
      <p:sp>
        <p:nvSpPr>
          <p:cNvPr id="51203" name="內容版面配置區 3"/>
          <p:cNvSpPr>
            <a:spLocks noGrp="1"/>
          </p:cNvSpPr>
          <p:nvPr>
            <p:ph idx="1"/>
          </p:nvPr>
        </p:nvSpPr>
        <p:spPr>
          <a:xfrm>
            <a:off x="2339975" y="3213100"/>
            <a:ext cx="4032250" cy="2663825"/>
          </a:xfrm>
          <a:ln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自常規中釋放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接納特異訊號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無理而妙</a:t>
            </a:r>
          </a:p>
        </p:txBody>
      </p:sp>
      <p:sp>
        <p:nvSpPr>
          <p:cNvPr id="5530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5F152CB-6157-4C69-A8E7-E6D32112495D}" type="slidenum">
              <a:rPr lang="en-US" altLang="zh-TW" smtClean="0"/>
              <a:pPr eaLnBrk="1" hangingPunct="1"/>
              <a:t>54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491288" cy="1143000"/>
          </a:xfrm>
          <a:solidFill>
            <a:srgbClr val="FFFF99"/>
          </a:solidFill>
          <a:ln w="38100" cmpd="dbl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5400" smtClean="0">
                <a:latin typeface="華康隸書體W5" pitchFamily="65" charset="-120"/>
                <a:ea typeface="華康隸書體W5" pitchFamily="65" charset="-120"/>
              </a:rPr>
              <a:t/>
            </a:r>
            <a:br>
              <a:rPr lang="en-US" altLang="zh-TW" sz="5400" smtClean="0">
                <a:latin typeface="華康隸書體W5" pitchFamily="65" charset="-120"/>
                <a:ea typeface="華康隸書體W5" pitchFamily="65" charset="-120"/>
              </a:rPr>
            </a:br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警句 古詩十九首</a:t>
            </a:r>
            <a:r>
              <a:rPr lang="zh-TW" altLang="en-US" sz="4800" b="1" smtClean="0"/>
              <a:t/>
            </a:r>
            <a:br>
              <a:rPr lang="zh-TW" altLang="en-US" sz="4800" b="1" smtClean="0"/>
            </a:br>
            <a:endParaRPr lang="zh-TW" altLang="en-US" sz="4800" b="1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751388"/>
          </a:xfrm>
          <a:solidFill>
            <a:srgbClr val="CCFFFF"/>
          </a:solidFill>
          <a:ln w="76200" cmpd="tri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回車駕言邁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悠悠涉長道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四顧何茫茫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東風搖百草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所遇無故物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焉得不速老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盛衰各有時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立身苦不早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人生非金石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豈待長壽考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奄忽隨物化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榮名以為寶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1290C0A-4A31-4988-981D-65D8C01EB2E9}" type="slidenum">
              <a:rPr lang="en-US" altLang="zh-TW" smtClean="0"/>
              <a:pPr eaLnBrk="1" hangingPunct="1"/>
              <a:t>55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91288" cy="1143000"/>
          </a:xfrm>
          <a:solidFill>
            <a:srgbClr val="FFFF99"/>
          </a:solidFill>
          <a:ln w="38100" cmpd="dbl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5400" smtClean="0">
                <a:latin typeface="華康隸書體W5" pitchFamily="65" charset="-120"/>
                <a:ea typeface="華康隸書體W5" pitchFamily="65" charset="-120"/>
              </a:rPr>
              <a:t/>
            </a:r>
            <a:br>
              <a:rPr lang="en-US" altLang="zh-TW" sz="5400" smtClean="0">
                <a:latin typeface="華康隸書體W5" pitchFamily="65" charset="-120"/>
                <a:ea typeface="華康隸書體W5" pitchFamily="65" charset="-120"/>
              </a:rPr>
            </a:br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警句 古詩十九首</a:t>
            </a:r>
            <a:r>
              <a:rPr lang="zh-TW" altLang="en-US" sz="4800" b="1" smtClean="0"/>
              <a:t/>
            </a:r>
            <a:br>
              <a:rPr lang="zh-TW" altLang="en-US" sz="4800" b="1" smtClean="0"/>
            </a:br>
            <a:endParaRPr lang="zh-TW" altLang="en-US" sz="4800" b="1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751388"/>
          </a:xfrm>
          <a:solidFill>
            <a:srgbClr val="CCFFFF"/>
          </a:solidFill>
          <a:ln w="76200" cmpd="tri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回車駕言邁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悠悠涉長道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四顧何茫茫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東風搖百草</a:t>
            </a:r>
          </a:p>
          <a:p>
            <a:pPr eaLnBrk="1" hangingPunct="1"/>
            <a:r>
              <a:rPr lang="zh-TW" altLang="en-US" sz="44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所遇無故物</a:t>
            </a:r>
            <a:r>
              <a:rPr lang="en-US" altLang="zh-TW" sz="44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4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焉得不速老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盛衰各有時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立身苦不早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人生非金石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豈待長壽考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奄忽隨物化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榮名以為寶</a:t>
            </a: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46268E8-C8C6-4A66-BAEA-D41101178751}" type="slidenum">
              <a:rPr lang="en-US" altLang="zh-TW" smtClean="0"/>
              <a:pPr eaLnBrk="1" hangingPunct="1"/>
              <a:t>56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FF99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4800" smtClean="0">
                <a:latin typeface="華康隸書體W5" pitchFamily="65" charset="-120"/>
                <a:ea typeface="華康隸書體W5" pitchFamily="65" charset="-120"/>
              </a:rPr>
              <a:t/>
            </a:r>
            <a:br>
              <a:rPr lang="en-US" altLang="zh-TW" sz="4800" smtClean="0">
                <a:latin typeface="華康隸書體W5" pitchFamily="65" charset="-120"/>
                <a:ea typeface="華康隸書體W5" pitchFamily="65" charset="-120"/>
              </a:rPr>
            </a:br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秀句   韋應物</a:t>
            </a:r>
            <a:r>
              <a:rPr lang="en-US" altLang="zh-TW" sz="4800" b="1" smtClean="0">
                <a:latin typeface="華康隸書體W5" pitchFamily="65" charset="-120"/>
                <a:ea typeface="華康隸書體W5" pitchFamily="65" charset="-120"/>
              </a:rPr>
              <a:t>.</a:t>
            </a:r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滁州西澗</a:t>
            </a:r>
            <a:b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</a:br>
            <a:endParaRPr lang="zh-TW" altLang="en-US" sz="4800" b="1" smtClean="0">
              <a:latin typeface="華康隸書體W5" pitchFamily="65" charset="-120"/>
              <a:ea typeface="華康隸書體W5" pitchFamily="65" charset="-12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133600"/>
            <a:ext cx="5976938" cy="3816350"/>
          </a:xfrm>
          <a:solidFill>
            <a:srgbClr val="CCFFFF"/>
          </a:solidFill>
          <a:ln w="57150" cmpd="thickThin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獨憐幽草澗邊生</a:t>
            </a:r>
          </a:p>
          <a:p>
            <a:pPr eaLnBrk="1" hangingPunct="1"/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上有黃鸝深樹鳴</a:t>
            </a:r>
          </a:p>
          <a:p>
            <a:pPr eaLnBrk="1" hangingPunct="1"/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春潮帶雨晚來急</a:t>
            </a:r>
          </a:p>
          <a:p>
            <a:pPr eaLnBrk="1" hangingPunct="1"/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野渡無人舟自橫</a:t>
            </a: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8C02ED4-CB2E-41CC-9A1C-663756F7232D}" type="slidenum">
              <a:rPr lang="en-US" altLang="zh-TW" smtClean="0"/>
              <a:pPr eaLnBrk="1" hangingPunct="1"/>
              <a:t>57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4800" smtClean="0">
                <a:latin typeface="華康隸書體W5" pitchFamily="65" charset="-120"/>
                <a:ea typeface="華康隸書體W5" pitchFamily="65" charset="-120"/>
              </a:rPr>
              <a:t/>
            </a:r>
            <a:br>
              <a:rPr lang="en-US" altLang="zh-TW" sz="4800" smtClean="0">
                <a:latin typeface="華康隸書體W5" pitchFamily="65" charset="-120"/>
                <a:ea typeface="華康隸書體W5" pitchFamily="65" charset="-120"/>
              </a:rPr>
            </a:br>
            <a:r>
              <a:rPr lang="zh-TW" altLang="en-US" sz="4600" b="1" smtClean="0">
                <a:latin typeface="華康隸書體W5" pitchFamily="65" charset="-120"/>
                <a:ea typeface="華康隸書體W5" pitchFamily="65" charset="-120"/>
              </a:rPr>
              <a:t>秀句   韋應物</a:t>
            </a:r>
            <a:r>
              <a:rPr lang="en-US" altLang="zh-TW" sz="4600" b="1" smtClean="0">
                <a:latin typeface="華康隸書體W5" pitchFamily="65" charset="-120"/>
                <a:ea typeface="華康隸書體W5" pitchFamily="65" charset="-120"/>
              </a:rPr>
              <a:t>.</a:t>
            </a:r>
            <a:r>
              <a:rPr lang="zh-TW" altLang="en-US" sz="4600" b="1" smtClean="0">
                <a:latin typeface="華康隸書體W5" pitchFamily="65" charset="-120"/>
                <a:ea typeface="華康隸書體W5" pitchFamily="65" charset="-120"/>
              </a:rPr>
              <a:t>滁州西澗</a:t>
            </a:r>
            <a:br>
              <a:rPr lang="zh-TW" altLang="en-US" sz="4600" b="1" smtClean="0">
                <a:latin typeface="華康隸書體W5" pitchFamily="65" charset="-120"/>
                <a:ea typeface="華康隸書體W5" pitchFamily="65" charset="-120"/>
              </a:rPr>
            </a:br>
            <a:endParaRPr lang="zh-TW" altLang="en-US" sz="4600" b="1" smtClean="0">
              <a:latin typeface="華康隸書體W5" pitchFamily="65" charset="-120"/>
              <a:ea typeface="華康隸書體W5" pitchFamily="65" charset="-12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205038"/>
            <a:ext cx="5976937" cy="3455987"/>
          </a:xfrm>
          <a:solidFill>
            <a:srgbClr val="CCFFFF"/>
          </a:solidFill>
          <a:ln w="57150" cmpd="thickThin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獨憐幽草澗邊生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上有黃鸝深樹鳴</a:t>
            </a:r>
          </a:p>
          <a:p>
            <a:pPr eaLnBrk="1" hangingPunct="1"/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春潮帶雨晚來急</a:t>
            </a:r>
          </a:p>
          <a:p>
            <a:pPr eaLnBrk="1" hangingPunct="1"/>
            <a:r>
              <a:rPr lang="zh-TW" altLang="en-US" sz="44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野渡無人舟自橫</a:t>
            </a: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94AD0EF-3D73-479C-8E75-229E3C4689C3}" type="slidenum">
              <a:rPr lang="en-US" altLang="zh-TW" smtClean="0"/>
              <a:pPr eaLnBrk="1" hangingPunct="1"/>
              <a:t>58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02138" cy="1143000"/>
          </a:xfrm>
          <a:solidFill>
            <a:srgbClr val="FFFF00"/>
          </a:solidFill>
          <a:ln w="285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李白 靜夜思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1916113"/>
            <a:ext cx="4392613" cy="3529012"/>
          </a:xfrm>
          <a:solidFill>
            <a:srgbClr val="00FFFF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床前明月光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疑是地上霜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舉頭望明月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低頭思故鄉</a:t>
            </a: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2F0D9D0-8D36-44D1-94AD-A976810D4E7D}" type="slidenum">
              <a:rPr lang="en-US" altLang="zh-TW" smtClean="0"/>
              <a:pPr eaLnBrk="1" hangingPunct="1"/>
              <a:t>59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11560" y="1556792"/>
            <a:ext cx="7632848" cy="2808312"/>
          </a:xfrm>
          <a:solidFill>
            <a:srgbClr val="FFFF99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ea typeface="華康隸書體W5" pitchFamily="65" charset="-120"/>
              </a:rPr>
              <a:t>    文學與想像：江海與魏闕之間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       </a:t>
            </a:r>
          </a:p>
          <a:p>
            <a:pPr marL="0" indent="0">
              <a:buNone/>
            </a:pPr>
            <a:r>
              <a:rPr lang="en-US" altLang="zh-TW" sz="3600" b="1" dirty="0">
                <a:latin typeface="華康特粗楷體" pitchFamily="65" charset="-120"/>
                <a:ea typeface="華康特粗楷體" pitchFamily="65" charset="-120"/>
              </a:rPr>
              <a:t> 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    《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文心雕龍．神思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》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：  </a:t>
            </a:r>
            <a:endParaRPr lang="en-US" altLang="zh-TW" sz="36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>
              <a:buFontTx/>
              <a:buNone/>
            </a:pPr>
            <a:r>
              <a:rPr lang="en-US" altLang="zh-TW" sz="3600" b="1" dirty="0">
                <a:latin typeface="華康特粗楷體" pitchFamily="65" charset="-120"/>
                <a:ea typeface="華康特粗楷體" pitchFamily="65" charset="-120"/>
              </a:rPr>
              <a:t> </a:t>
            </a:r>
            <a:r>
              <a:rPr lang="en-US" altLang="zh-TW" sz="3600" b="1" dirty="0" smtClean="0">
                <a:latin typeface="華康特粗楷體" pitchFamily="65" charset="-120"/>
                <a:ea typeface="華康特粗楷體" pitchFamily="65" charset="-120"/>
              </a:rPr>
              <a:t>  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形在江海之上，心在魏闕之下</a:t>
            </a:r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D999B-7A34-483D-A5E4-7067D9CD48CE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4831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02138" cy="1143000"/>
          </a:xfrm>
          <a:solidFill>
            <a:srgbClr val="FFFF00"/>
          </a:solidFill>
          <a:ln w="285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李白 靜夜思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1916113"/>
            <a:ext cx="4392613" cy="3529012"/>
          </a:xfrm>
          <a:solidFill>
            <a:srgbClr val="00FFFF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床前月光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疑是地霜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舉頭望月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低頭思鄉</a:t>
            </a: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C797B92-DA76-4BF9-8F89-B633288DAFE6}" type="slidenum">
              <a:rPr lang="en-US" altLang="zh-TW" smtClean="0"/>
              <a:pPr eaLnBrk="1" hangingPunct="1"/>
              <a:t>60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02138" cy="1143000"/>
          </a:xfrm>
          <a:solidFill>
            <a:srgbClr val="FFFF00"/>
          </a:solidFill>
          <a:ln w="285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李白 靜夜思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2060575"/>
            <a:ext cx="3313112" cy="3529013"/>
          </a:xfrm>
          <a:solidFill>
            <a:srgbClr val="00FFFF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床月光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疑地霜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舉望月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低思鄉</a:t>
            </a: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4D72D6C-5888-4F42-B754-20AE73DFC40F}" type="slidenum">
              <a:rPr lang="en-US" altLang="zh-TW" smtClean="0"/>
              <a:pPr eaLnBrk="1" hangingPunct="1"/>
              <a:t>61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02138" cy="1143000"/>
          </a:xfrm>
          <a:solidFill>
            <a:srgbClr val="FFFF00"/>
          </a:solidFill>
          <a:ln w="285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李白 靜夜思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205038"/>
            <a:ext cx="2952750" cy="3529012"/>
          </a:xfrm>
          <a:solidFill>
            <a:srgbClr val="00FFFF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月光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地霜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望月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思鄉</a:t>
            </a: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E36EB32-A5F6-4CE5-BBAA-168DA864D57F}" type="slidenum">
              <a:rPr lang="en-US" altLang="zh-TW" smtClean="0"/>
              <a:pPr eaLnBrk="1" hangingPunct="1"/>
              <a:t>62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02138" cy="1143000"/>
          </a:xfrm>
          <a:solidFill>
            <a:srgbClr val="FFFF00"/>
          </a:solidFill>
          <a:ln w="285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李白 靜夜思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1916113"/>
            <a:ext cx="3240088" cy="3529012"/>
          </a:xfrm>
          <a:solidFill>
            <a:srgbClr val="00FFFF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光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霜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望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思</a:t>
            </a: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5C4524A-51E2-44EF-84B7-D6BE0837AC75}" type="slidenum">
              <a:rPr lang="en-US" altLang="zh-TW" smtClean="0"/>
              <a:pPr eaLnBrk="1" hangingPunct="1"/>
              <a:t>63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02138" cy="1143000"/>
          </a:xfrm>
          <a:solidFill>
            <a:srgbClr val="FFFF00"/>
          </a:solidFill>
          <a:ln w="285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李白 靜夜思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1223962" cy="3455987"/>
          </a:xfrm>
          <a:solidFill>
            <a:srgbClr val="00FFFF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光</a:t>
            </a: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霜</a:t>
            </a:r>
            <a:endParaRPr lang="zh-TW" altLang="en-US" sz="6000" b="1" smtClean="0">
              <a:solidFill>
                <a:srgbClr val="FF0000"/>
              </a:solidFill>
              <a:ea typeface="華康特粗楷體" pitchFamily="65" charset="-120"/>
            </a:endParaRP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望</a:t>
            </a:r>
            <a:endParaRPr lang="zh-TW" altLang="en-US" sz="6000" b="1" smtClean="0">
              <a:ea typeface="華康特粗楷體" pitchFamily="65" charset="-120"/>
            </a:endParaRPr>
          </a:p>
          <a:p>
            <a:pPr eaLnBrk="1" hangingPunct="1"/>
            <a:r>
              <a:rPr lang="zh-TW" altLang="en-US" sz="4400" b="1" smtClean="0">
                <a:ea typeface="華康特粗楷體" pitchFamily="65" charset="-120"/>
              </a:rPr>
              <a:t>思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2371725" y="2997200"/>
            <a:ext cx="627063" cy="503238"/>
          </a:xfrm>
          <a:prstGeom prst="rightArrow">
            <a:avLst>
              <a:gd name="adj1" fmla="val 50000"/>
              <a:gd name="adj2" fmla="val 25042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10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292725" y="1989138"/>
            <a:ext cx="3455988" cy="3454400"/>
          </a:xfrm>
          <a:prstGeom prst="rect">
            <a:avLst/>
          </a:prstGeom>
          <a:solidFill>
            <a:srgbClr val="00FFFF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TW" altLang="en-US" sz="4400" b="1" dirty="0">
                <a:ea typeface="華康特粗楷體" pitchFamily="65" charset="-120"/>
              </a:rPr>
              <a:t>床前明月光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TW" altLang="en-US" sz="4400" b="1" dirty="0">
                <a:ea typeface="華康特粗楷體" pitchFamily="65" charset="-120"/>
              </a:rPr>
              <a:t>疑是地上霜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TW" altLang="en-US" sz="4400" b="1" dirty="0">
                <a:ea typeface="華康特粗楷體" pitchFamily="65" charset="-120"/>
              </a:rPr>
              <a:t>舉頭望明月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TW" altLang="en-US" sz="4400" b="1" dirty="0">
                <a:ea typeface="華康特粗楷體" pitchFamily="65" charset="-120"/>
              </a:rPr>
              <a:t>低頭思故鄉</a:t>
            </a:r>
          </a:p>
        </p:txBody>
      </p:sp>
      <p:sp>
        <p:nvSpPr>
          <p:cNvPr id="655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5E0032B-04C7-4BF5-8898-7A3DE52FC282}" type="slidenum">
              <a:rPr lang="en-US" altLang="zh-TW" smtClean="0"/>
              <a:pPr eaLnBrk="1" hangingPunct="1"/>
              <a:t>64</a:t>
            </a:fld>
            <a:endParaRPr lang="en-US" altLang="zh-TW" smtClean="0"/>
          </a:p>
        </p:txBody>
      </p:sp>
      <p:sp>
        <p:nvSpPr>
          <p:cNvPr id="65543" name="文字方塊 1"/>
          <p:cNvSpPr txBox="1">
            <a:spLocks noChangeArrowheads="1"/>
          </p:cNvSpPr>
          <p:nvPr/>
        </p:nvSpPr>
        <p:spPr bwMode="auto">
          <a:xfrm>
            <a:off x="3203575" y="2741613"/>
            <a:ext cx="936625" cy="1014412"/>
          </a:xfrm>
          <a:prstGeom prst="rect">
            <a:avLst/>
          </a:prstGeom>
          <a:solidFill>
            <a:srgbClr val="FFFF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6000" b="1" dirty="0">
                <a:solidFill>
                  <a:srgbClr val="FF0000"/>
                </a:solidFill>
                <a:ea typeface="華康特粗楷體" pitchFamily="65" charset="-120"/>
              </a:rPr>
              <a:t>思</a:t>
            </a:r>
            <a:endParaRPr lang="zh-TW" altLang="en-US" sz="6000" dirty="0"/>
          </a:p>
        </p:txBody>
      </p:sp>
      <p:pic>
        <p:nvPicPr>
          <p:cNvPr id="6554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97200"/>
            <a:ext cx="64611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5539" grpId="0" build="p" animBg="1"/>
      <p:bldP spid="65541" grpId="0" animBg="1"/>
      <p:bldP spid="6554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4897437"/>
          </a:xfrm>
          <a:solidFill>
            <a:srgbClr val="FF99CC"/>
          </a:solidFill>
          <a:ln w="57150" cmpd="thickThin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 b="1" u="sng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  <a:t>想像與實際</a:t>
            </a:r>
          </a:p>
          <a:p>
            <a:pPr eaLnBrk="1" hangingPunct="1"/>
            <a:r>
              <a:rPr lang="zh-TW" altLang="en-US" sz="4800" b="1" smtClean="0">
                <a:latin typeface="華康特粗楷體" pitchFamily="65" charset="-120"/>
                <a:ea typeface="華康特粗楷體" pitchFamily="65" charset="-120"/>
              </a:rPr>
              <a:t>碧雲天</a:t>
            </a:r>
            <a:r>
              <a:rPr lang="en-US" altLang="zh-TW" sz="48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800" b="1" smtClean="0">
                <a:latin typeface="華康特粗楷體" pitchFamily="65" charset="-120"/>
                <a:ea typeface="華康特粗楷體" pitchFamily="65" charset="-120"/>
              </a:rPr>
              <a:t>黃葉地</a:t>
            </a:r>
            <a:r>
              <a:rPr lang="en-US" altLang="zh-TW" sz="48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800" b="1" smtClean="0">
                <a:latin typeface="華康特粗楷體" pitchFamily="65" charset="-120"/>
                <a:ea typeface="華康特粗楷體" pitchFamily="65" charset="-120"/>
              </a:rPr>
              <a:t>西風緊    </a:t>
            </a:r>
            <a:r>
              <a:rPr lang="en-US" altLang="zh-TW" sz="4800" b="1" smtClean="0">
                <a:latin typeface="華康特粗楷體" pitchFamily="65" charset="-120"/>
                <a:ea typeface="華康特粗楷體" pitchFamily="65" charset="-120"/>
              </a:rPr>
              <a:t>1</a:t>
            </a:r>
          </a:p>
          <a:p>
            <a:pPr eaLnBrk="1" hangingPunct="1"/>
            <a:r>
              <a:rPr lang="zh-TW" altLang="en-US" sz="4800" b="1" smtClean="0">
                <a:latin typeface="華康特粗楷體" pitchFamily="65" charset="-120"/>
                <a:ea typeface="華康特粗楷體" pitchFamily="65" charset="-120"/>
              </a:rPr>
              <a:t>北雁南飛                </a:t>
            </a:r>
            <a:r>
              <a:rPr lang="en-US" altLang="zh-TW" sz="4800" b="1" smtClean="0">
                <a:latin typeface="華康特粗楷體" pitchFamily="65" charset="-120"/>
                <a:ea typeface="華康特粗楷體" pitchFamily="65" charset="-120"/>
              </a:rPr>
              <a:t>2</a:t>
            </a:r>
          </a:p>
          <a:p>
            <a:pPr eaLnBrk="1" hangingPunct="1"/>
            <a:r>
              <a:rPr lang="zh-TW" altLang="en-US" sz="4800" b="1" smtClean="0">
                <a:latin typeface="華康特粗楷體" pitchFamily="65" charset="-120"/>
                <a:ea typeface="華康特粗楷體" pitchFamily="65" charset="-120"/>
              </a:rPr>
              <a:t>曉來誰染霜林醉          </a:t>
            </a:r>
            <a:r>
              <a:rPr lang="en-US" altLang="zh-TW" sz="4800" b="1" smtClean="0">
                <a:latin typeface="華康特粗楷體" pitchFamily="65" charset="-120"/>
                <a:ea typeface="華康特粗楷體" pitchFamily="65" charset="-120"/>
              </a:rPr>
              <a:t>3</a:t>
            </a:r>
          </a:p>
          <a:p>
            <a:pPr eaLnBrk="1" hangingPunct="1"/>
            <a:r>
              <a:rPr lang="zh-TW" altLang="en-US" sz="4800" b="1" smtClean="0">
                <a:latin typeface="華康特粗楷體" pitchFamily="65" charset="-120"/>
                <a:ea typeface="華康特粗楷體" pitchFamily="65" charset="-120"/>
              </a:rPr>
              <a:t>總是離人淚              </a:t>
            </a:r>
            <a:r>
              <a:rPr lang="en-US" altLang="zh-TW" sz="4800" b="1" smtClean="0">
                <a:latin typeface="華康特粗楷體" pitchFamily="65" charset="-120"/>
                <a:ea typeface="華康特粗楷體" pitchFamily="65" charset="-120"/>
              </a:rPr>
              <a:t>4</a:t>
            </a:r>
          </a:p>
        </p:txBody>
      </p:sp>
      <p:sp>
        <p:nvSpPr>
          <p:cNvPr id="6656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4ADD743-6251-48E3-B45B-4FE091EF7EE8}" type="slidenum">
              <a:rPr lang="en-US" altLang="zh-TW" smtClean="0"/>
              <a:pPr eaLnBrk="1" hangingPunct="1"/>
              <a:t>65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351837" cy="5759450"/>
          </a:xfrm>
          <a:solidFill>
            <a:srgbClr val="000080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實際的氣候</a:t>
            </a:r>
          </a:p>
          <a:p>
            <a:pPr eaLnBrk="1" hangingPunct="1">
              <a:defRPr/>
            </a:pP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1.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時序進入秋冬</a:t>
            </a:r>
          </a:p>
          <a:p>
            <a:pPr eaLnBrk="1" hangingPunct="1">
              <a:defRPr/>
            </a:pP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2.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平均風力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6-7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級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最大陣風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8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級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船隻請多注意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>
              <a:defRPr/>
            </a:pP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3.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平均溫度攝氏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10-15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度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夜晚降</a:t>
            </a:r>
            <a:endParaRPr lang="en-US" altLang="zh-TW" sz="4000" b="1" dirty="0" smtClean="0">
              <a:solidFill>
                <a:schemeClr val="bg1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到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10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度以下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請防霜害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>
              <a:defRPr/>
            </a:pP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4.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降水率（相對溼度）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90 %.</a:t>
            </a:r>
          </a:p>
        </p:txBody>
      </p:sp>
      <p:sp>
        <p:nvSpPr>
          <p:cNvPr id="6758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A2A0CED-430B-42F4-9B5E-8D56DD0D3CDE}" type="slidenum">
              <a:rPr lang="en-US" altLang="zh-TW" smtClean="0"/>
              <a:pPr eaLnBrk="1" hangingPunct="1"/>
              <a:t>66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416800" cy="865188"/>
          </a:xfrm>
        </p:spPr>
        <p:txBody>
          <a:bodyPr/>
          <a:lstStyle/>
          <a:p>
            <a:pPr>
              <a:defRPr/>
            </a:pPr>
            <a:r>
              <a:rPr lang="zh-TW" altLang="en-US" b="1" u="sng" dirty="0" smtClean="0">
                <a:solidFill>
                  <a:srgbClr val="FF0000"/>
                </a:solidFill>
                <a:latin typeface="+mn-ea"/>
                <a:ea typeface="+mn-ea"/>
              </a:rPr>
              <a:t>想像與現實：買書 </a:t>
            </a:r>
            <a:r>
              <a:rPr lang="en-US" altLang="zh-TW" b="1" u="sng" dirty="0" smtClean="0">
                <a:solidFill>
                  <a:srgbClr val="FF0000"/>
                </a:solidFill>
                <a:latin typeface="+mn-ea"/>
                <a:ea typeface="+mn-ea"/>
              </a:rPr>
              <a:t>?</a:t>
            </a:r>
            <a:r>
              <a:rPr lang="zh-TW" altLang="en-US" b="1" u="sng" dirty="0" smtClean="0">
                <a:solidFill>
                  <a:srgbClr val="FF0000"/>
                </a:solidFill>
                <a:latin typeface="+mn-ea"/>
                <a:ea typeface="+mn-ea"/>
              </a:rPr>
              <a:t> 選類</a:t>
            </a:r>
            <a:r>
              <a:rPr lang="en-US" altLang="zh-TW" b="1" u="sng" dirty="0" smtClean="0">
                <a:solidFill>
                  <a:srgbClr val="FF0000"/>
                </a:solidFill>
                <a:latin typeface="+mn-ea"/>
                <a:ea typeface="+mn-ea"/>
              </a:rPr>
              <a:t>?</a:t>
            </a:r>
            <a:endParaRPr lang="zh-TW" altLang="en-US" b="1" u="sng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052513"/>
            <a:ext cx="8229600" cy="5518150"/>
          </a:xfrm>
        </p:spPr>
        <p:txBody>
          <a:bodyPr/>
          <a:lstStyle/>
          <a:p>
            <a:r>
              <a:rPr lang="zh-CN" altLang="zh-TW" b="1" smtClean="0">
                <a:latin typeface="標楷體" pitchFamily="65" charset="-120"/>
                <a:ea typeface="標楷體" pitchFamily="65" charset="-120"/>
              </a:rPr>
              <a:t>《幸福的婚姻生活》在哪裡？</a:t>
            </a:r>
            <a:endParaRPr lang="en-US" altLang="zh-CN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幻想類小說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《夫妻相處之道》呢？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CN" altLang="zh-TW" b="1" smtClean="0">
                <a:latin typeface="標楷體" pitchFamily="65" charset="-120"/>
                <a:ea typeface="標楷體" pitchFamily="65" charset="-120"/>
              </a:rPr>
              <a:t>武打類小說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zh-TW" b="1" smtClean="0">
                <a:latin typeface="標楷體" pitchFamily="65" charset="-120"/>
                <a:ea typeface="標楷體" pitchFamily="65" charset="-120"/>
              </a:rPr>
              <a:t>《理財、購房要義》呢？</a:t>
            </a:r>
            <a:endParaRPr lang="en-US" altLang="zh-CN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CN" altLang="zh-TW" b="1" smtClean="0">
                <a:latin typeface="標楷體" pitchFamily="65" charset="-120"/>
                <a:ea typeface="標楷體" pitchFamily="65" charset="-120"/>
              </a:rPr>
              <a:t>妄想綜合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小說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 </a:t>
            </a:r>
            <a:r>
              <a:rPr lang="zh-CN" altLang="zh-TW" b="1" smtClean="0">
                <a:latin typeface="標楷體" pitchFamily="65" charset="-120"/>
                <a:ea typeface="標楷體" pitchFamily="65" charset="-120"/>
              </a:rPr>
              <a:t>《要加工資》《要加薪》在哪？</a:t>
            </a:r>
            <a:endParaRPr lang="en-US" altLang="zh-CN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司法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經濟</a:t>
            </a:r>
            <a:r>
              <a:rPr lang="zh-CN" altLang="zh-TW" b="1" smtClean="0">
                <a:latin typeface="標楷體" pitchFamily="65" charset="-120"/>
                <a:ea typeface="標楷體" pitchFamily="65" charset="-120"/>
              </a:rPr>
              <a:t>犯罪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小說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zh-TW" b="1" smtClean="0">
                <a:latin typeface="標楷體" pitchFamily="65" charset="-120"/>
                <a:ea typeface="標楷體" pitchFamily="65" charset="-120"/>
              </a:rPr>
              <a:t>《男人應該是一家之主》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呢</a:t>
            </a:r>
            <a:r>
              <a:rPr lang="zh-CN" altLang="zh-TW" b="1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CN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CN" altLang="zh-TW" b="1" smtClean="0">
                <a:latin typeface="標楷體" pitchFamily="65" charset="-120"/>
                <a:ea typeface="標楷體" pitchFamily="65" charset="-120"/>
              </a:rPr>
              <a:t>童話書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FE22898-5BBA-488F-9FCD-B37865962E8A}" type="slidenum">
              <a:rPr lang="en-US" altLang="zh-TW" smtClean="0"/>
              <a:pPr eaLnBrk="1" hangingPunct="1"/>
              <a:t>67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893175" cy="6684962"/>
          </a:xfrm>
          <a:noFill/>
        </p:spPr>
      </p:pic>
      <p:sp>
        <p:nvSpPr>
          <p:cNvPr id="6963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1EB4B2F-367B-415F-ACB4-ECD652862296}" type="slidenum">
              <a:rPr lang="en-US" altLang="zh-TW" smtClean="0"/>
              <a:pPr eaLnBrk="1" hangingPunct="1"/>
              <a:t>68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68313" y="549275"/>
            <a:ext cx="8496300" cy="2006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zh-TW" altLang="en-US" b="1" dirty="0" smtClean="0"/>
              <a:t>該換雙鞋了。    阿瘦說。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La New give you a pair of new.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3357563"/>
            <a:ext cx="8229600" cy="20447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在一個深秋的傍晚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當最後烤馬鈴薯之火熄滅之後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一個農夫扛著鋤頭疲倦的走在回家的途中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endParaRPr lang="zh-TW" altLang="en-US" sz="4000" dirty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ED45233-93C5-421D-8BF7-3C748A7FEC22}" type="slidenum">
              <a:rPr lang="en-US" altLang="zh-TW" smtClean="0"/>
              <a:pPr eaLnBrk="1" hangingPunct="1"/>
              <a:t>69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內容版面配置區 2"/>
          <p:cNvSpPr>
            <a:spLocks noGrp="1"/>
          </p:cNvSpPr>
          <p:nvPr>
            <p:ph idx="1"/>
          </p:nvPr>
        </p:nvSpPr>
        <p:spPr>
          <a:xfrm>
            <a:off x="457200" y="1341439"/>
            <a:ext cx="8229600" cy="4175794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400" b="1" dirty="0" smtClean="0">
                <a:latin typeface="華康特粗楷體" pitchFamily="65" charset="-120"/>
                <a:ea typeface="華康特粗楷體" pitchFamily="65" charset="-120"/>
              </a:rPr>
              <a:t>神思∕詩思</a:t>
            </a:r>
            <a:r>
              <a:rPr lang="en-US" altLang="zh-TW" sz="4400" b="1" dirty="0" smtClean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4400" b="1" dirty="0" smtClean="0">
                <a:latin typeface="華康特粗楷體" pitchFamily="65" charset="-120"/>
                <a:ea typeface="華康特粗楷體" pitchFamily="65" charset="-120"/>
              </a:rPr>
              <a:t>文思</a:t>
            </a:r>
            <a:r>
              <a:rPr lang="en-US" altLang="zh-TW" sz="4400" b="1" dirty="0" smtClean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44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想像</a:t>
            </a:r>
            <a:r>
              <a:rPr lang="en-US" altLang="zh-TW" sz="44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4400" b="1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靈感 </a:t>
            </a:r>
            <a:endParaRPr lang="en-US" altLang="zh-TW" sz="4400" b="1" dirty="0" smtClean="0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r>
              <a:rPr lang="zh-TW" altLang="en-US" sz="4200" b="1" dirty="0" smtClean="0">
                <a:latin typeface="華康特粗楷體" pitchFamily="65" charset="-120"/>
                <a:ea typeface="華康特粗楷體" pitchFamily="65" charset="-120"/>
              </a:rPr>
              <a:t>跨越時空：寂然凝慮思接千載</a:t>
            </a:r>
            <a:endParaRPr lang="en-US" altLang="zh-TW" sz="42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>
              <a:buFontTx/>
              <a:buNone/>
            </a:pPr>
            <a:r>
              <a:rPr lang="zh-TW" altLang="en-US" sz="4200" b="1" dirty="0" smtClean="0">
                <a:latin typeface="華康特粗楷體" pitchFamily="65" charset="-120"/>
                <a:ea typeface="華康特粗楷體" pitchFamily="65" charset="-120"/>
              </a:rPr>
              <a:t>           </a:t>
            </a:r>
            <a:r>
              <a:rPr lang="en-US" altLang="zh-TW" sz="4200" b="1" dirty="0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dirty="0" smtClean="0">
                <a:latin typeface="華康特粗楷體" pitchFamily="65" charset="-120"/>
                <a:ea typeface="華康特粗楷體" pitchFamily="65" charset="-120"/>
              </a:rPr>
              <a:t>悄焉動容視通萬里</a:t>
            </a:r>
          </a:p>
          <a:p>
            <a:r>
              <a:rPr lang="zh-TW" altLang="en-US" sz="4200" b="1" dirty="0" smtClean="0">
                <a:latin typeface="華康特粗楷體" pitchFamily="65" charset="-120"/>
                <a:ea typeface="華康特粗楷體" pitchFamily="65" charset="-120"/>
              </a:rPr>
              <a:t>舒納聲色：吟詠吐納珠玉之聲</a:t>
            </a:r>
            <a:endParaRPr lang="en-US" altLang="zh-TW" sz="42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>
              <a:buFontTx/>
              <a:buNone/>
            </a:pPr>
            <a:r>
              <a:rPr lang="zh-TW" altLang="en-US" sz="4200" b="1" dirty="0" smtClean="0">
                <a:latin typeface="華康特粗楷體" pitchFamily="65" charset="-120"/>
                <a:ea typeface="華康特粗楷體" pitchFamily="65" charset="-120"/>
              </a:rPr>
              <a:t>           </a:t>
            </a:r>
            <a:r>
              <a:rPr lang="en-US" altLang="zh-TW" sz="4200" b="1" dirty="0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dirty="0" smtClean="0">
                <a:latin typeface="華康特粗楷體" pitchFamily="65" charset="-120"/>
                <a:ea typeface="華康特粗楷體" pitchFamily="65" charset="-120"/>
              </a:rPr>
              <a:t>眉睫卷舒風雲之色</a:t>
            </a:r>
          </a:p>
          <a:p>
            <a:pPr eaLnBrk="1" hangingPunct="1">
              <a:lnSpc>
                <a:spcPct val="90000"/>
              </a:lnSpc>
            </a:pPr>
            <a:endParaRPr lang="en-US" altLang="zh-TW" sz="4400" b="1" dirty="0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4400" b="1" dirty="0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819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DEC7CC4-9A8A-4075-AB1A-D24A8A47FE8A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18487" cy="5688013"/>
          </a:xfrm>
          <a:solidFill>
            <a:schemeClr val="accent2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德哲</a:t>
            </a:r>
            <a:r>
              <a:rPr lang="en-US" altLang="zh-TW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海德格說：你是否看過梵谷所繪的名畫</a:t>
            </a:r>
            <a:r>
              <a:rPr lang="en-US" altLang="zh-TW" sz="4200" b="1" smtClean="0">
                <a:solidFill>
                  <a:schemeClr val="bg1"/>
                </a:solidFill>
                <a:ea typeface="華康特粗楷體" pitchFamily="65" charset="-120"/>
              </a:rPr>
              <a:t>—</a:t>
            </a:r>
            <a:r>
              <a:rPr lang="zh-TW" altLang="en-US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一雙粗糙沾了泥土的農鞋？事實上</a:t>
            </a:r>
            <a:r>
              <a:rPr lang="en-US" altLang="zh-TW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這幅油畫除了農鞋外</a:t>
            </a:r>
            <a:r>
              <a:rPr lang="en-US" altLang="zh-TW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沒有任何東西</a:t>
            </a:r>
            <a:r>
              <a:rPr lang="en-US" altLang="zh-TW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但卻讓你感受到：在一個深秋的傍晚</a:t>
            </a:r>
            <a:r>
              <a:rPr lang="en-US" altLang="zh-TW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當最後烤馬鈴薯之火熄滅之後</a:t>
            </a:r>
            <a:r>
              <a:rPr lang="en-US" altLang="zh-TW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一個農夫扛著鋤頭疲倦的走在回家的途中</a:t>
            </a:r>
            <a:r>
              <a:rPr lang="en-US" altLang="zh-TW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</a:p>
        </p:txBody>
      </p:sp>
      <p:sp>
        <p:nvSpPr>
          <p:cNvPr id="7168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66A079F-2EF9-4F49-ADFA-5FD16E6812CF}" type="slidenum">
              <a:rPr lang="en-US" altLang="zh-TW" smtClean="0"/>
              <a:pPr eaLnBrk="1" hangingPunct="1"/>
              <a:t>70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3960813"/>
          </a:xfrm>
          <a:solidFill>
            <a:srgbClr val="3333CC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真正令人感動的東西靠想像，是在畫布顏料之外的營造。如同</a:t>
            </a:r>
            <a:endParaRPr lang="en-US" altLang="zh-TW" sz="4200" b="1" smtClean="0">
              <a:solidFill>
                <a:schemeClr val="bg1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4200" b="1" smtClean="0">
                <a:solidFill>
                  <a:schemeClr val="bg1"/>
                </a:solidFill>
                <a:latin typeface="華康特粗楷體" pitchFamily="65" charset="-120"/>
                <a:ea typeface="華康特粗楷體" pitchFamily="65" charset="-120"/>
              </a:rPr>
              <a:t> 神話，也正是這樣一種民族共同心靈的詮釋，是融合傳統與想像描繪生命行動的語言。</a:t>
            </a:r>
            <a:endParaRPr lang="en-US" altLang="zh-TW" sz="4200" b="1" smtClean="0">
              <a:solidFill>
                <a:schemeClr val="bg1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/>
            <a:endParaRPr lang="en-US" altLang="zh-TW" sz="4400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7270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315475D-1ADE-4D79-98B4-70B1DB74DD9A}" type="slidenum">
              <a:rPr lang="en-US" altLang="zh-TW" smtClean="0"/>
              <a:pPr eaLnBrk="1" hangingPunct="1"/>
              <a:t>71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9975" y="1860550"/>
            <a:ext cx="5734050" cy="3800475"/>
          </a:xfrm>
          <a:solidFill>
            <a:srgbClr val="CCFFFF"/>
          </a:solidFill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200" b="1" smtClean="0">
                <a:ea typeface="華康特粗楷體" pitchFamily="65" charset="-120"/>
              </a:rPr>
              <a:t>少陵野老吞聲哭　</a:t>
            </a:r>
          </a:p>
          <a:p>
            <a:pPr eaLnBrk="1" hangingPunct="1"/>
            <a:r>
              <a:rPr lang="zh-TW" altLang="en-US" sz="4200" b="1" smtClean="0">
                <a:ea typeface="華康特粗楷體" pitchFamily="65" charset="-120"/>
              </a:rPr>
              <a:t>春日潛行曲江曲　</a:t>
            </a:r>
          </a:p>
          <a:p>
            <a:pPr eaLnBrk="1" hangingPunct="1"/>
            <a:r>
              <a:rPr lang="zh-TW" altLang="en-US" sz="4200" b="1" smtClean="0">
                <a:ea typeface="華康特粗楷體" pitchFamily="65" charset="-120"/>
              </a:rPr>
              <a:t>江頭宮殿鎖千門</a:t>
            </a:r>
          </a:p>
          <a:p>
            <a:pPr eaLnBrk="1" hangingPunct="1"/>
            <a:r>
              <a:rPr lang="zh-TW" altLang="en-US" sz="4200" b="1" smtClean="0">
                <a:ea typeface="華康特粗楷體" pitchFamily="65" charset="-120"/>
              </a:rPr>
              <a:t>細柳新蒲為誰綠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4222750" cy="1143000"/>
          </a:xfrm>
          <a:solidFill>
            <a:srgbClr val="FFFF99"/>
          </a:solid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zh-TW" altLang="en-US" sz="5400" b="1" smtClean="0">
                <a:ea typeface="華康隸書體W5" pitchFamily="65" charset="-120"/>
              </a:rPr>
              <a:t>杜甫 哀江頭</a:t>
            </a:r>
            <a:br>
              <a:rPr lang="zh-TW" altLang="en-US" sz="5400" b="1" smtClean="0">
                <a:ea typeface="華康隸書體W5" pitchFamily="65" charset="-120"/>
              </a:rPr>
            </a:br>
            <a:endParaRPr lang="zh-TW" altLang="en-US" sz="5400" b="1" smtClean="0">
              <a:ea typeface="華康隸書體W5" pitchFamily="65" charset="-120"/>
            </a:endParaRPr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4A0139B-1CB1-4781-B1A0-7153666FF2AA}" type="slidenum">
              <a:rPr lang="en-US" altLang="zh-TW" smtClean="0"/>
              <a:pPr eaLnBrk="1" hangingPunct="1"/>
              <a:t>72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8888" y="476250"/>
            <a:ext cx="6408737" cy="5761038"/>
          </a:xfrm>
          <a:solidFill>
            <a:srgbClr val="CC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4200" b="1" smtClean="0">
                <a:ea typeface="華康特粗楷體" pitchFamily="65" charset="-120"/>
              </a:rPr>
              <a:t>憶昔霓旌下南苑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200" b="1" smtClean="0">
                <a:ea typeface="華康特粗楷體" pitchFamily="65" charset="-120"/>
              </a:rPr>
              <a:t>苑中萬物生顏色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200" b="1" smtClean="0">
                <a:ea typeface="華康特粗楷體" pitchFamily="65" charset="-120"/>
              </a:rPr>
              <a:t>昭陽殿裡第一人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200" b="1" smtClean="0">
                <a:ea typeface="華康特粗楷體" pitchFamily="65" charset="-120"/>
              </a:rPr>
              <a:t>同輦隨君侍君側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200" b="1" smtClean="0">
                <a:ea typeface="華康特粗楷體" pitchFamily="65" charset="-120"/>
              </a:rPr>
              <a:t>輦前才人帶弓箭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200" b="1" smtClean="0">
                <a:ea typeface="華康特粗楷體" pitchFamily="65" charset="-120"/>
              </a:rPr>
              <a:t>白馬嚼囓黃金勒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200" b="1" smtClean="0">
                <a:ea typeface="華康特粗楷體" pitchFamily="65" charset="-120"/>
              </a:rPr>
              <a:t>翻身向天仰射雲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200" b="1" smtClean="0">
                <a:ea typeface="華康特粗楷體" pitchFamily="65" charset="-120"/>
              </a:rPr>
              <a:t>一箭／笑正墜雙飛翼</a:t>
            </a:r>
          </a:p>
        </p:txBody>
      </p:sp>
      <p:sp>
        <p:nvSpPr>
          <p:cNvPr id="7475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5D3F8FE-874F-4DE8-95B1-60DC0872D351}" type="slidenum">
              <a:rPr lang="en-US" altLang="zh-TW" smtClean="0"/>
              <a:pPr eaLnBrk="1" hangingPunct="1"/>
              <a:t>73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1268413"/>
            <a:ext cx="5545137" cy="3600450"/>
          </a:xfrm>
          <a:solidFill>
            <a:srgbClr val="CCFFFF"/>
          </a:solidFill>
          <a:ln w="57150" cmpd="thinThick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200" b="1" smtClean="0">
                <a:ea typeface="華康特粗楷體" pitchFamily="65" charset="-120"/>
              </a:rPr>
              <a:t>明眸皓齒今何在</a:t>
            </a:r>
          </a:p>
          <a:p>
            <a:pPr eaLnBrk="1" hangingPunct="1"/>
            <a:r>
              <a:rPr lang="zh-TW" altLang="en-US" sz="4200" b="1" smtClean="0">
                <a:ea typeface="華康特粗楷體" pitchFamily="65" charset="-120"/>
              </a:rPr>
              <a:t>血污遊魂歸不得</a:t>
            </a:r>
          </a:p>
          <a:p>
            <a:pPr eaLnBrk="1" hangingPunct="1"/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清渭東流劍閣深</a:t>
            </a:r>
          </a:p>
          <a:p>
            <a:pPr eaLnBrk="1" hangingPunct="1"/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去住彼此無消息</a:t>
            </a:r>
          </a:p>
        </p:txBody>
      </p:sp>
      <p:sp>
        <p:nvSpPr>
          <p:cNvPr id="7577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4F0E82E-5A6D-4C15-B87D-26B693ED1472}" type="slidenum">
              <a:rPr lang="en-US" altLang="zh-TW" smtClean="0"/>
              <a:pPr eaLnBrk="1" hangingPunct="1"/>
              <a:t>74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2275" y="1341438"/>
            <a:ext cx="6994525" cy="3816350"/>
          </a:xfrm>
          <a:solidFill>
            <a:srgbClr val="CCFFFF"/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人生有情淚沾臆</a:t>
            </a:r>
          </a:p>
          <a:p>
            <a:pPr eaLnBrk="1" hangingPunct="1"/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江水江花豈終極</a:t>
            </a:r>
          </a:p>
          <a:p>
            <a:pPr eaLnBrk="1" hangingPunct="1"/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黃昏胡騎塵滿城</a:t>
            </a:r>
          </a:p>
          <a:p>
            <a:pPr eaLnBrk="1" hangingPunct="1"/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欲往城南望／忘城北 </a:t>
            </a:r>
          </a:p>
          <a:p>
            <a:pPr eaLnBrk="1" hangingPunct="1"/>
            <a:endParaRPr lang="zh-TW" altLang="en-US" sz="4400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/>
            <a:endParaRPr lang="en-US" altLang="zh-TW" b="1" smtClean="0"/>
          </a:p>
        </p:txBody>
      </p:sp>
      <p:sp>
        <p:nvSpPr>
          <p:cNvPr id="7680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F619983-159D-44C1-A28B-067D870938B8}" type="slidenum">
              <a:rPr lang="en-US" altLang="zh-TW" smtClean="0"/>
              <a:pPr eaLnBrk="1" hangingPunct="1"/>
              <a:t>75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u="sng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隸書體W5" pitchFamily="65" charset="-120"/>
              </a:rPr>
              <a:t>風骨與興寄</a:t>
            </a:r>
          </a:p>
        </p:txBody>
      </p:sp>
      <p:sp>
        <p:nvSpPr>
          <p:cNvPr id="7782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B09B216-BA78-4323-ABEE-75CEE778C1C2}" type="slidenum">
              <a:rPr lang="en-US" altLang="zh-TW" smtClean="0"/>
              <a:pPr eaLnBrk="1" hangingPunct="1"/>
              <a:t>76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520B4784-DF70-4D65-AC37-84CF117B4E26}" type="slidenum">
              <a:rPr lang="en-US" altLang="zh-TW" sz="1400"/>
              <a:pPr algn="r" eaLnBrk="1" hangingPunct="1"/>
              <a:t>77</a:t>
            </a:fld>
            <a:endParaRPr lang="en-US" altLang="zh-TW" sz="140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04813"/>
            <a:ext cx="7129463" cy="1143000"/>
          </a:xfrm>
          <a:solidFill>
            <a:srgbClr val="99CC00">
              <a:alpha val="58038"/>
            </a:srgbClr>
          </a:solidFill>
          <a:ln w="57150" cmpd="thinThick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4800" smtClean="0">
                <a:latin typeface="華康唐風隸W7" pitchFamily="65" charset="-120"/>
                <a:ea typeface="華康唐風隸W7" pitchFamily="65" charset="-120"/>
              </a:rPr>
              <a:t> </a:t>
            </a:r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陰陽</a:t>
            </a:r>
            <a:r>
              <a:rPr lang="en-US" altLang="zh-TW" sz="4800" b="1" smtClean="0">
                <a:latin typeface="華康隸書體W5" pitchFamily="65" charset="-120"/>
                <a:ea typeface="華康隸書體W5" pitchFamily="65" charset="-120"/>
              </a:rPr>
              <a:t>-</a:t>
            </a:r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剛柔</a:t>
            </a:r>
            <a:r>
              <a:rPr lang="en-US" altLang="zh-TW" sz="4800" b="1" smtClean="0">
                <a:latin typeface="華康隸書體W5" pitchFamily="65" charset="-120"/>
                <a:ea typeface="華康隸書體W5" pitchFamily="65" charset="-120"/>
              </a:rPr>
              <a:t>-</a:t>
            </a:r>
            <a:r>
              <a:rPr lang="zh-TW" altLang="en-US" sz="4800" b="1" smtClean="0">
                <a:latin typeface="華康隸書體W5" pitchFamily="65" charset="-120"/>
                <a:ea typeface="華康隸書體W5" pitchFamily="65" charset="-120"/>
              </a:rPr>
              <a:t>興寄說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916113"/>
            <a:ext cx="7956550" cy="4465637"/>
          </a:xfrm>
          <a:solidFill>
            <a:srgbClr val="FFFF99"/>
          </a:solidFill>
          <a:ln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4800" b="1" smtClean="0">
                <a:latin typeface="華康特粗楷體" pitchFamily="65" charset="-120"/>
                <a:ea typeface="華康特粗楷體" pitchFamily="65" charset="-120"/>
              </a:rPr>
              <a:t>*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氣之剛柔律動即成作品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/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氣清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陽剛之氣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剛者為骨骨：駿爽超邁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寄（託） </a:t>
            </a:r>
          </a:p>
          <a:p>
            <a:pPr eaLnBrk="1" hangingPunct="1"/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氣濁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陰柔之氣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柔者為風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>
              <a:buFontTx/>
              <a:buNone/>
            </a:pPr>
            <a:r>
              <a:rPr kumimoji="0" lang="en-US" altLang="zh-TW" sz="4200" b="1" smtClean="0">
                <a:latin typeface="華康特粗楷體" pitchFamily="65" charset="-120"/>
                <a:ea typeface="華康特粗楷體" pitchFamily="65" charset="-120"/>
              </a:rPr>
              <a:t>  </a:t>
            </a:r>
            <a:r>
              <a:rPr kumimoji="0" lang="zh-TW" altLang="en-US" sz="4200" b="1" smtClean="0">
                <a:latin typeface="華康特粗楷體" pitchFamily="65" charset="-120"/>
                <a:ea typeface="華康特粗楷體" pitchFamily="65" charset="-120"/>
              </a:rPr>
              <a:t>風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：凝重沉鬱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（感）興</a:t>
            </a:r>
          </a:p>
        </p:txBody>
      </p:sp>
      <p:sp>
        <p:nvSpPr>
          <p:cNvPr id="7885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6C205BA-5072-491B-97ED-65E8271E14D5}" type="slidenum">
              <a:rPr lang="en-US" altLang="zh-TW" smtClean="0"/>
              <a:pPr eaLnBrk="1" hangingPunct="1"/>
              <a:t>77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75FDC9A1-F4D8-4A3D-9C1A-1C20EE20C7B4}" type="slidenum">
              <a:rPr lang="en-US" altLang="zh-TW" sz="1400"/>
              <a:pPr algn="r" eaLnBrk="1" hangingPunct="1"/>
              <a:t>78</a:t>
            </a:fld>
            <a:endParaRPr lang="en-US" altLang="zh-TW" sz="140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125538"/>
            <a:ext cx="7273925" cy="4824412"/>
          </a:xfrm>
          <a:solidFill>
            <a:srgbClr val="FFFF99"/>
          </a:solidFill>
          <a:ln w="57150" cmpd="thickThin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二者合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虛風實骨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虛實交錯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如長恨歌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marL="609600" indent="-609600" eaLnBrk="1" hangingPunct="1"/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若山有雲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登幽州臺歌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marL="609600" indent="-609600" eaLnBrk="1" hangingPunct="1"/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若水有石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春江花月夜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marL="609600" indent="-609600" eaLnBrk="1" hangingPunct="1"/>
            <a:r>
              <a:rPr kumimoji="0" lang="zh-TW" altLang="en-US" sz="4400" b="1" smtClean="0">
                <a:latin typeface="華康特粗楷體" pitchFamily="65" charset="-120"/>
                <a:ea typeface="華康特粗楷體" pitchFamily="65" charset="-120"/>
              </a:rPr>
              <a:t>起承多骨</a:t>
            </a:r>
            <a:r>
              <a:rPr kumimoji="0"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kumimoji="0" lang="zh-TW" altLang="en-US" sz="4400" b="1" smtClean="0">
                <a:latin typeface="華康特粗楷體" pitchFamily="65" charset="-120"/>
                <a:ea typeface="華康特粗楷體" pitchFamily="65" charset="-120"/>
              </a:rPr>
              <a:t>結句為風</a:t>
            </a:r>
            <a:r>
              <a:rPr kumimoji="0"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kumimoji="0" lang="zh-TW" altLang="en-US" sz="4400" b="1" smtClean="0">
                <a:latin typeface="華康特粗楷體" pitchFamily="65" charset="-120"/>
                <a:ea typeface="華康特粗楷體" pitchFamily="65" charset="-120"/>
              </a:rPr>
              <a:t>否則</a:t>
            </a:r>
          </a:p>
          <a:p>
            <a:pPr marL="609600" indent="-609600" eaLnBrk="1" hangingPunct="1">
              <a:buFontTx/>
              <a:buNone/>
            </a:pPr>
            <a:r>
              <a:rPr kumimoji="0" lang="zh-TW" altLang="en-US" sz="4400" b="1" smtClean="0">
                <a:latin typeface="華康特粗楷體" pitchFamily="65" charset="-120"/>
                <a:ea typeface="華康特粗楷體" pitchFamily="65" charset="-120"/>
              </a:rPr>
              <a:t>   無餘</a:t>
            </a:r>
            <a:r>
              <a:rPr kumimoji="0"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marL="609600" indent="-609600" eaLnBrk="1" hangingPunct="1"/>
            <a:endParaRPr lang="en-US" altLang="zh-TW" sz="4400" b="1" smtClean="0">
              <a:latin typeface="華康特粗楷體" pitchFamily="65" charset="-120"/>
              <a:ea typeface="華康特粗楷體" pitchFamily="65" charset="-120"/>
            </a:endParaRPr>
          </a:p>
          <a:p>
            <a:pPr marL="609600" indent="-609600" eaLnBrk="1" hangingPunct="1">
              <a:buFontTx/>
              <a:buNone/>
            </a:pPr>
            <a:endParaRPr lang="en-US" altLang="zh-TW" sz="4400" b="1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C2D447C-C58D-4A41-8EDA-E7BC4F5289AD}" type="slidenum">
              <a:rPr lang="en-US" altLang="zh-TW" smtClean="0"/>
              <a:pPr eaLnBrk="1" hangingPunct="1"/>
              <a:t>78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78589ACB-47F3-4AFA-B95E-62B0A87DEBC7}" type="slidenum">
              <a:rPr lang="en-US" altLang="zh-TW" sz="1400"/>
              <a:pPr algn="r" eaLnBrk="1" hangingPunct="1"/>
              <a:t>79</a:t>
            </a:fld>
            <a:endParaRPr lang="en-US" altLang="zh-TW" sz="140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74638"/>
            <a:ext cx="4105275" cy="1143000"/>
          </a:xfrm>
          <a:solidFill>
            <a:srgbClr val="FFFF99"/>
          </a:solidFill>
          <a:ln w="57150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9933FF"/>
                </a:solidFill>
                <a:latin typeface="華康特粗楷體" pitchFamily="65" charset="-120"/>
                <a:ea typeface="華康特粗楷體" pitchFamily="65" charset="-120"/>
              </a:rPr>
              <a:t>風骨示例</a:t>
            </a:r>
            <a:endParaRPr lang="zh-TW" altLang="en-US" sz="6000" b="1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7813" y="2420938"/>
            <a:ext cx="7129462" cy="2447925"/>
          </a:xfrm>
          <a:solidFill>
            <a:srgbClr val="FFFF99"/>
          </a:solidFill>
          <a:ln w="571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嗚呼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!</a:t>
            </a:r>
            <a:r>
              <a:rPr lang="zh-TW" altLang="en-US" sz="4400" b="1" u="sng" smtClean="0">
                <a:latin typeface="華康特粗楷體" pitchFamily="65" charset="-120"/>
                <a:ea typeface="華康特粗楷體" pitchFamily="65" charset="-120"/>
              </a:rPr>
              <a:t>滅六國者六國也</a:t>
            </a:r>
            <a:r>
              <a:rPr lang="en-US" altLang="zh-TW" sz="4400" b="1" u="sng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400" b="1" u="sng" smtClean="0">
                <a:latin typeface="華康特粗楷體" pitchFamily="65" charset="-120"/>
                <a:ea typeface="華康特粗楷體" pitchFamily="65" charset="-120"/>
              </a:rPr>
              <a:t>非秦也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en-US" altLang="zh-TW" sz="4400" b="1" smtClean="0">
                <a:ea typeface="華康特粗楷體" pitchFamily="65" charset="-120"/>
              </a:rPr>
              <a:t>…</a:t>
            </a:r>
            <a:r>
              <a:rPr lang="zh-TW" altLang="en-US" sz="4400" b="1" smtClean="0">
                <a:latin typeface="華康特粗楷體" pitchFamily="65" charset="-120"/>
                <a:ea typeface="華康特粗楷體" pitchFamily="65" charset="-120"/>
              </a:rPr>
              <a:t>後人哀而不鑑之亦使後人復哀後人也</a:t>
            </a:r>
            <a:r>
              <a:rPr lang="en-US" altLang="zh-TW" sz="44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/>
            <a:endParaRPr lang="en-US" altLang="zh-TW" sz="4400" b="1" smtClean="0"/>
          </a:p>
        </p:txBody>
      </p:sp>
      <p:sp>
        <p:nvSpPr>
          <p:cNvPr id="8090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8C9103C-CFD7-4A3E-AEE5-79E9512C8690}" type="slidenum">
              <a:rPr lang="en-US" altLang="zh-TW" smtClean="0"/>
              <a:pPr eaLnBrk="1" hangingPunct="1"/>
              <a:t>79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4464050" cy="1143000"/>
          </a:xfrm>
          <a:solidFill>
            <a:srgbClr val="CCFFCC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 b="1" dirty="0" smtClean="0">
                <a:ea typeface="華康隸書體W5" pitchFamily="65" charset="-120"/>
              </a:rPr>
              <a:t>想  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640960" cy="3743325"/>
          </a:xfrm>
          <a:solidFill>
            <a:srgbClr val="FFFFFF"/>
          </a:solidFill>
          <a:ln w="57150" cmpd="thinThick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4000" b="1" dirty="0" smtClean="0">
                <a:latin typeface="華康特粗楷體" pitchFamily="65" charset="-120"/>
                <a:ea typeface="華康特粗楷體" pitchFamily="65" charset="-120"/>
              </a:rPr>
              <a:t>文藝創作的靈魂</a:t>
            </a:r>
            <a:r>
              <a:rPr lang="en-US" altLang="zh-TW" sz="4000" b="1" dirty="0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000" b="1" dirty="0" smtClean="0">
                <a:latin typeface="華康特粗楷體" pitchFamily="65" charset="-120"/>
                <a:ea typeface="華康特粗楷體" pitchFamily="65" charset="-120"/>
              </a:rPr>
              <a:t>文學藝術中主要的創作過程</a:t>
            </a:r>
            <a:r>
              <a:rPr lang="en-US" altLang="zh-TW" sz="4000" b="1" dirty="0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想像是詩的翅膀，跨越時空。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想像穿越現實的侷限，將現實解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嚴。</a:t>
            </a: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a typeface="華康隸書體W5" pitchFamily="65" charset="-120"/>
              </a:rPr>
              <a:t>   </a:t>
            </a:r>
            <a:endParaRPr lang="zh-TW" altLang="en-US" sz="4000" b="1" dirty="0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9F7E6FD-F669-4073-ADF8-F50F4BA00303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95736" y="260648"/>
            <a:ext cx="4464050" cy="1143000"/>
          </a:xfrm>
          <a:prstGeom prst="rect">
            <a:avLst/>
          </a:prstGeom>
          <a:solidFill>
            <a:srgbClr val="CCFFCC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800" b="1" smtClean="0">
                <a:ea typeface="華康隸書體W5" pitchFamily="65" charset="-120"/>
              </a:rPr>
              <a:t>想  像</a:t>
            </a:r>
            <a:endParaRPr lang="zh-TW" altLang="en-US" sz="4800" b="1" dirty="0" smtClean="0">
              <a:ea typeface="華康隸書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281FC8EB-757D-4CFD-9892-718DFF43C9F2}" type="slidenum">
              <a:rPr lang="en-US" altLang="zh-TW" sz="1400"/>
              <a:pPr algn="r" eaLnBrk="1" hangingPunct="1"/>
              <a:t>80</a:t>
            </a:fld>
            <a:endParaRPr lang="en-US" altLang="zh-TW" sz="1400"/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773238"/>
            <a:ext cx="6048375" cy="1727200"/>
          </a:xfrm>
          <a:solidFill>
            <a:srgbClr val="CC99FF">
              <a:alpha val="29019"/>
            </a:srgbClr>
          </a:solidFill>
          <a:ln w="571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en-US" altLang="zh-TW" sz="6600" b="1" smtClean="0">
                <a:ea typeface="華康行書體" pitchFamily="65" charset="-120"/>
              </a:rPr>
              <a:t>   </a:t>
            </a:r>
            <a:r>
              <a:rPr kumimoji="0" lang="zh-TW" altLang="en-US" sz="6600" b="1" smtClean="0">
                <a:solidFill>
                  <a:srgbClr val="9933FF"/>
                </a:solidFill>
                <a:ea typeface="華康行書體" pitchFamily="65" charset="-120"/>
              </a:rPr>
              <a:t>春</a:t>
            </a:r>
            <a:r>
              <a:rPr lang="zh-TW" altLang="en-US" sz="6600" b="1" smtClean="0">
                <a:solidFill>
                  <a:srgbClr val="9933FF"/>
                </a:solidFill>
                <a:ea typeface="華康行書體" pitchFamily="65" charset="-120"/>
              </a:rPr>
              <a:t>江花月夜</a:t>
            </a:r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1B1690C-8462-4253-86E7-17AD864D3838}" type="slidenum">
              <a:rPr lang="en-US" altLang="zh-TW" smtClean="0"/>
              <a:pPr eaLnBrk="1" hangingPunct="1"/>
              <a:t>80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3DF5382F-9094-4D31-A3DE-46392227D69B}" type="slidenum">
              <a:rPr lang="en-US" altLang="zh-TW" sz="1400"/>
              <a:pPr algn="r" eaLnBrk="1" hangingPunct="1"/>
              <a:t>81</a:t>
            </a:fld>
            <a:endParaRPr lang="en-US" altLang="zh-TW" sz="140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6113" y="908050"/>
            <a:ext cx="8497887" cy="5184775"/>
          </a:xfrm>
          <a:solidFill>
            <a:srgbClr val="CCECFF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春江潮水連海平，海上明月共潮生。</a:t>
            </a:r>
            <a:b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灩灩隨波千萬里，何處春江無月明。</a:t>
            </a:r>
            <a:b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江流宛轉遶芳甸，月照花林皆似霰</a:t>
            </a:r>
            <a:b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空裡流霜不覺飛，汀上白沙看不見。江天一色無纖塵，皎皎空中孤月輪。</a:t>
            </a:r>
            <a:b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江畔何人初見月，江月何年初照人。</a:t>
            </a:r>
            <a:b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人生代代無窮已，江月年年祇相似。</a:t>
            </a:r>
            <a:b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不知江月待何人，但見長江送流水。</a:t>
            </a:r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  <a:hlinkClick r:id=""/>
              </a:rPr>
              <a:t> </a:t>
            </a:r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</a:br>
            <a:endParaRPr lang="zh-TW" altLang="en-US" sz="3800" b="1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7BF2E6D-DC9B-4579-9774-F05C3BC4AAE2}" type="slidenum">
              <a:rPr lang="en-US" altLang="zh-TW" smtClean="0"/>
              <a:pPr eaLnBrk="1" hangingPunct="1"/>
              <a:t>81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A8A70317-9D14-4A3C-859F-1BF009C3A6ED}" type="slidenum">
              <a:rPr lang="en-US" altLang="zh-TW" sz="1400"/>
              <a:pPr algn="r" eaLnBrk="1" hangingPunct="1"/>
              <a:t>82</a:t>
            </a:fld>
            <a:endParaRPr lang="en-US" altLang="zh-TW" sz="14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41438"/>
            <a:ext cx="8362950" cy="3959225"/>
          </a:xfrm>
          <a:solidFill>
            <a:srgbClr val="CCECFF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b="1" smtClean="0"/>
              <a:t/>
            </a:r>
            <a:br>
              <a:rPr lang="en-US" altLang="zh-TW" sz="2000" b="1" smtClean="0"/>
            </a:b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白雲一片去悠悠，青楓浦上不勝愁</a:t>
            </a:r>
            <a:endParaRPr lang="en-US" altLang="zh-TW" sz="4000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誰家今夜扁舟子，何處相思明月樓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  <a:hlinkClick r:id=""/>
              </a:rPr>
              <a:t>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可憐樓上月徘徊，應照離人妝鏡台</a:t>
            </a:r>
            <a:b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玉戶簾中捲不去，擣衣砧上拂還來</a:t>
            </a:r>
            <a:b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此時相望不相聞，願逐月華流照君</a:t>
            </a:r>
            <a:b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鴻雁長飛光不度，魚龍潛躍水成文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  <a:hlinkClick r:id=""/>
              </a:rPr>
              <a:t>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</a:br>
            <a:endParaRPr lang="zh-TW" altLang="en-US" sz="4000" b="1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95BC9D6-5856-44D7-8347-BBD574A2681D}" type="slidenum">
              <a:rPr lang="en-US" altLang="zh-TW" smtClean="0"/>
              <a:pPr eaLnBrk="1" hangingPunct="1"/>
              <a:t>82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82A7CF73-466B-45C8-BFCF-88A8C8103A52}" type="slidenum">
              <a:rPr lang="en-US" altLang="zh-TW" sz="1400"/>
              <a:pPr algn="r" eaLnBrk="1" hangingPunct="1"/>
              <a:t>83</a:t>
            </a:fld>
            <a:endParaRPr lang="en-US" altLang="zh-TW" sz="140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00200"/>
            <a:ext cx="8713787" cy="3341688"/>
          </a:xfrm>
          <a:solidFill>
            <a:srgbClr val="CCECFF">
              <a:alpha val="69803"/>
            </a:srgb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昨夜閒潭夢落花，可憐春半不還家</a:t>
            </a:r>
            <a:br>
              <a:rPr lang="zh-TW" altLang="en-US" sz="40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江水流春去欲盡，江潭落月復西斜</a:t>
            </a:r>
            <a:br>
              <a:rPr lang="zh-TW" altLang="en-US" sz="40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斜月沉沉藏海霧，碣石瀟湘 無限路</a:t>
            </a:r>
            <a:br>
              <a:rPr lang="zh-TW" altLang="en-US" sz="40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不知乘月幾人歸，落月搖情 滿江樹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  <a:hlinkClick r:id=""/>
              </a:rPr>
              <a:t> 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/>
            <a:endParaRPr lang="zh-TW" altLang="en-US" sz="40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6962781-9CC7-4ABC-979E-F5B7591DDD53}" type="slidenum">
              <a:rPr lang="en-US" altLang="zh-TW" smtClean="0"/>
              <a:pPr eaLnBrk="1" hangingPunct="1"/>
              <a:t>83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081787A4-D12C-41AD-A7D6-07F879AF3C23}" type="slidenum">
              <a:rPr lang="en-US" altLang="zh-TW" sz="1400"/>
              <a:pPr algn="r" eaLnBrk="1" hangingPunct="1"/>
              <a:t>84</a:t>
            </a:fld>
            <a:endParaRPr lang="en-US" altLang="zh-TW" sz="140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0"/>
            <a:ext cx="7786687" cy="941388"/>
          </a:xfrm>
          <a:solidFill>
            <a:srgbClr val="FFFF99"/>
          </a:solidFill>
          <a:ln w="57150">
            <a:pattFill prst="pct80">
              <a:fgClr>
                <a:srgbClr val="8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4000" b="1" smtClean="0"/>
              <a:t/>
            </a:r>
            <a:br>
              <a:rPr lang="en-US" altLang="zh-TW" sz="4000" b="1" smtClean="0"/>
            </a:br>
            <a:r>
              <a:rPr lang="zh-TW" altLang="en-US" sz="4800" b="1" smtClean="0">
                <a:ea typeface="華康隸書體W5" pitchFamily="65" charset="-120"/>
              </a:rPr>
              <a:t>風骨（示例：春江花月夜）</a:t>
            </a:r>
            <a:br>
              <a:rPr lang="zh-TW" altLang="en-US" sz="4800" b="1" smtClean="0">
                <a:ea typeface="華康隸書體W5" pitchFamily="65" charset="-120"/>
              </a:rPr>
            </a:br>
            <a:endParaRPr lang="zh-TW" altLang="en-US" sz="4800" b="1" smtClean="0">
              <a:ea typeface="華康隸書體W5" pitchFamily="65" charset="-12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16113"/>
            <a:ext cx="8208962" cy="3817937"/>
          </a:xfrm>
          <a:solidFill>
            <a:srgbClr val="FFFF99"/>
          </a:solidFill>
          <a:ln w="57150" cmpd="thickThin">
            <a:pattFill prst="pct90">
              <a:fgClr>
                <a:srgbClr val="80008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200" b="1" smtClean="0">
                <a:solidFill>
                  <a:srgbClr val="9933FF"/>
                </a:solidFill>
                <a:latin typeface="華康特粗楷體" pitchFamily="65" charset="-120"/>
                <a:ea typeface="華康特粗楷體" pitchFamily="65" charset="-120"/>
              </a:rPr>
              <a:t>風起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：情旋意轉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春江潮水連海平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海上明月共潮生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 </a:t>
            </a:r>
            <a:r>
              <a:rPr lang="en-US" altLang="zh-TW" sz="4200" b="1" smtClean="0">
                <a:ea typeface="華康特粗楷體" pitchFamily="65" charset="-120"/>
              </a:rPr>
              <a:t>…</a:t>
            </a:r>
            <a:endParaRPr lang="en-US" altLang="zh-TW" sz="4200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/>
            <a:r>
              <a:rPr lang="zh-TW" altLang="en-US" sz="4200" b="1" smtClean="0">
                <a:solidFill>
                  <a:srgbClr val="9933FF"/>
                </a:solidFill>
                <a:latin typeface="華康特粗楷體" pitchFamily="65" charset="-120"/>
                <a:ea typeface="華康特粗楷體" pitchFamily="65" charset="-120"/>
              </a:rPr>
              <a:t>剛骨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：事義警醒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人生代代無窮已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江月年年只相似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不知江月待何人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但見長江送流水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 eaLnBrk="1" hangingPunct="1"/>
            <a:endParaRPr lang="en-US" altLang="zh-TW" sz="4200" b="1" smtClean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8602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9009BB1-41FC-45E3-9148-4019CF98F707}" type="slidenum">
              <a:rPr lang="en-US" altLang="zh-TW" smtClean="0"/>
              <a:pPr eaLnBrk="1" hangingPunct="1"/>
              <a:t>84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E103DC9D-42C4-42E6-ADEA-B1945EF403A6}" type="slidenum">
              <a:rPr lang="en-US" altLang="zh-TW" sz="1400"/>
              <a:pPr algn="r" eaLnBrk="1" hangingPunct="1"/>
              <a:t>85</a:t>
            </a:fld>
            <a:endParaRPr lang="en-US" altLang="zh-TW" sz="14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68413"/>
            <a:ext cx="8280400" cy="4968875"/>
          </a:xfrm>
          <a:solidFill>
            <a:srgbClr val="FFFF99"/>
          </a:solidFill>
          <a:ln w="57150">
            <a:pattFill prst="pct90">
              <a:fgClr>
                <a:srgbClr val="FF99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4200" b="1" smtClean="0">
                <a:solidFill>
                  <a:srgbClr val="9933FF"/>
                </a:solidFill>
                <a:latin typeface="華康特粗楷體" pitchFamily="65" charset="-120"/>
                <a:ea typeface="華康特粗楷體" pitchFamily="65" charset="-120"/>
              </a:rPr>
              <a:t>思婦情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：玉戶簾中捲不去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搗衣砧上還拂來</a:t>
            </a:r>
            <a:r>
              <a:rPr lang="en-US" altLang="zh-TW" sz="4200" b="1" smtClean="0">
                <a:ea typeface="華康特粗楷體" pitchFamily="65" charset="-120"/>
              </a:rPr>
              <a:t>……</a:t>
            </a:r>
            <a:endParaRPr lang="en-US" altLang="zh-TW" sz="4200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4200" b="1" smtClean="0">
                <a:solidFill>
                  <a:srgbClr val="9933FF"/>
                </a:solidFill>
                <a:latin typeface="華康特粗楷體" pitchFamily="65" charset="-120"/>
                <a:ea typeface="華康特粗楷體" pitchFamily="65" charset="-120"/>
              </a:rPr>
              <a:t>遊子意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：昨夜閒潭夢落花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可憐春半不還家</a:t>
            </a:r>
            <a:r>
              <a:rPr lang="en-US" altLang="zh-TW" sz="4200" b="1" smtClean="0">
                <a:ea typeface="華康特粗楷體" pitchFamily="65" charset="-120"/>
              </a:rPr>
              <a:t>……</a:t>
            </a:r>
            <a:endParaRPr lang="en-US" altLang="zh-TW" sz="4200" b="1" smtClean="0">
              <a:latin typeface="華康特粗楷體" pitchFamily="65" charset="-120"/>
              <a:ea typeface="華康特粗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4200" b="1" smtClean="0">
                <a:solidFill>
                  <a:srgbClr val="9933FF"/>
                </a:solidFill>
                <a:latin typeface="華康特粗楷體" pitchFamily="65" charset="-120"/>
                <a:ea typeface="華康特粗楷體" pitchFamily="65" charset="-120"/>
              </a:rPr>
              <a:t>情結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：遊子思歸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相思無限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 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不知乘月幾人歸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200" b="1" smtClean="0">
                <a:latin typeface="華康特粗楷體" pitchFamily="65" charset="-120"/>
                <a:ea typeface="華康特粗楷體" pitchFamily="65" charset="-120"/>
              </a:rPr>
              <a:t>落月搖情滿江樹</a:t>
            </a:r>
            <a:r>
              <a:rPr lang="en-US" altLang="zh-TW" sz="4200" b="1" smtClean="0">
                <a:latin typeface="華康特粗楷體" pitchFamily="65" charset="-120"/>
                <a:ea typeface="華康特粗楷體" pitchFamily="65" charset="-120"/>
              </a:rPr>
              <a:t>.</a:t>
            </a: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B7F7105-0122-40E5-B107-E65DA692D2E3}" type="slidenum">
              <a:rPr lang="en-US" altLang="zh-TW" smtClean="0"/>
              <a:pPr eaLnBrk="1" hangingPunct="1"/>
              <a:t>85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圖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2700338" y="765175"/>
            <a:ext cx="2705100" cy="1098550"/>
          </a:xfrm>
          <a:prstGeom prst="rect">
            <a:avLst/>
          </a:prstGeom>
          <a:solidFill>
            <a:srgbClr val="660066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6600" b="1">
                <a:solidFill>
                  <a:schemeClr val="bg1"/>
                </a:solidFill>
                <a:latin typeface="華康行書體" pitchFamily="65" charset="-120"/>
                <a:ea typeface="華康行書體" pitchFamily="65" charset="-120"/>
              </a:rPr>
              <a:t>錦  瑟</a:t>
            </a:r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0E03FAB-19C2-4A65-840A-DE92B83EC759}" type="slidenum">
              <a:rPr lang="en-US" altLang="zh-TW" smtClean="0"/>
              <a:pPr eaLnBrk="1" hangingPunct="1"/>
              <a:t>86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6"/>
          <p:cNvSpPr>
            <a:spLocks noGrp="1" noChangeArrowheads="1"/>
          </p:cNvSpPr>
          <p:nvPr>
            <p:ph type="body" orient="vert" idx="1"/>
          </p:nvPr>
        </p:nvSpPr>
        <p:spPr>
          <a:xfrm>
            <a:off x="1835150" y="1557338"/>
            <a:ext cx="6337300" cy="4848225"/>
          </a:xfrm>
          <a:noFill/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4000" b="1" smtClean="0">
                <a:latin typeface="華康特粗楷體" pitchFamily="65" charset="-120"/>
                <a:ea typeface="華康特粗楷體" pitchFamily="65" charset="-120"/>
              </a:rPr>
              <a:t> 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錦瑟</a:t>
            </a:r>
            <a:r>
              <a:rPr lang="zh-TW" altLang="en-US" sz="4000" b="1" u="sng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無端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五十弦</a:t>
            </a:r>
          </a:p>
          <a:p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一弦一柱</a:t>
            </a:r>
            <a:r>
              <a:rPr lang="zh-TW" altLang="en-US" sz="4000" b="1" u="sng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思</a:t>
            </a:r>
            <a:r>
              <a:rPr lang="zh-TW" altLang="en-US" sz="40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華年</a:t>
            </a:r>
          </a:p>
          <a:p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莊生</a:t>
            </a:r>
            <a:r>
              <a:rPr lang="zh-TW" altLang="en-US" sz="40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曉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夢</a:t>
            </a:r>
            <a:r>
              <a:rPr lang="zh-TW" altLang="en-US" sz="4000" b="1" u="sng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迷</a:t>
            </a:r>
            <a:r>
              <a:rPr lang="zh-TW" altLang="en-US" sz="4000" b="1" smtClean="0">
                <a:solidFill>
                  <a:srgbClr val="FF9900"/>
                </a:solidFill>
                <a:latin typeface="華康特粗楷體" pitchFamily="65" charset="-120"/>
                <a:ea typeface="華康特粗楷體" pitchFamily="65" charset="-120"/>
              </a:rPr>
              <a:t>蝴蝶</a:t>
            </a:r>
          </a:p>
          <a:p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望帝</a:t>
            </a:r>
            <a:r>
              <a:rPr lang="zh-TW" altLang="en-US" sz="40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春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心託</a:t>
            </a:r>
            <a:r>
              <a:rPr lang="zh-TW" altLang="en-US" sz="4000" b="1" smtClean="0">
                <a:solidFill>
                  <a:srgbClr val="FF9900"/>
                </a:solidFill>
                <a:latin typeface="華康特粗楷體" pitchFamily="65" charset="-120"/>
                <a:ea typeface="華康特粗楷體" pitchFamily="65" charset="-120"/>
              </a:rPr>
              <a:t>杜鵑</a:t>
            </a:r>
          </a:p>
          <a:p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滄海月</a:t>
            </a:r>
            <a:r>
              <a:rPr lang="zh-TW" altLang="en-US" sz="40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明</a:t>
            </a:r>
            <a:r>
              <a:rPr lang="zh-TW" altLang="en-US" sz="4000" b="1" smtClean="0">
                <a:solidFill>
                  <a:srgbClr val="FF9900"/>
                </a:solidFill>
                <a:latin typeface="華康特粗楷體" pitchFamily="65" charset="-120"/>
                <a:ea typeface="華康特粗楷體" pitchFamily="65" charset="-120"/>
              </a:rPr>
              <a:t>珠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有</a:t>
            </a:r>
            <a:r>
              <a:rPr lang="zh-TW" altLang="en-US" sz="4000" b="1" u="sng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淚</a:t>
            </a:r>
          </a:p>
          <a:p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藍田日</a:t>
            </a:r>
            <a:r>
              <a:rPr lang="zh-TW" altLang="en-US" sz="40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暖</a:t>
            </a:r>
            <a:r>
              <a:rPr lang="zh-TW" altLang="en-US" sz="4000" b="1" smtClean="0">
                <a:solidFill>
                  <a:srgbClr val="FF9900"/>
                </a:solidFill>
                <a:latin typeface="華康特粗楷體" pitchFamily="65" charset="-120"/>
                <a:ea typeface="華康特粗楷體" pitchFamily="65" charset="-120"/>
              </a:rPr>
              <a:t>玉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生</a:t>
            </a:r>
            <a:r>
              <a:rPr lang="zh-TW" altLang="en-US" sz="4000" b="1" u="sng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煙</a:t>
            </a:r>
          </a:p>
          <a:p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此情可待成</a:t>
            </a:r>
            <a:r>
              <a:rPr lang="zh-TW" altLang="en-US" sz="4000" b="1" u="sng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追憶</a:t>
            </a:r>
          </a:p>
          <a:p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只是當時已</a:t>
            </a:r>
            <a:r>
              <a:rPr lang="zh-TW" altLang="en-US" sz="4000" b="1" u="sng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惘然</a:t>
            </a:r>
            <a:r>
              <a:rPr lang="zh-TW" altLang="en-US" sz="4000" b="1" smtClean="0">
                <a:latin typeface="華康特粗楷體" pitchFamily="65" charset="-120"/>
                <a:ea typeface="華康特粗楷體" pitchFamily="65" charset="-120"/>
              </a:rPr>
              <a:t> </a:t>
            </a:r>
          </a:p>
        </p:txBody>
      </p:sp>
      <p:sp>
        <p:nvSpPr>
          <p:cNvPr id="89091" name="Rectangle 5"/>
          <p:cNvSpPr>
            <a:spLocks noChangeArrowheads="1"/>
          </p:cNvSpPr>
          <p:nvPr/>
        </p:nvSpPr>
        <p:spPr bwMode="auto">
          <a:xfrm>
            <a:off x="2195513" y="333375"/>
            <a:ext cx="5616575" cy="923925"/>
          </a:xfrm>
          <a:prstGeom prst="rect">
            <a:avLst/>
          </a:prstGeom>
          <a:solidFill>
            <a:srgbClr val="9900FF">
              <a:alpha val="47058"/>
            </a:srgbClr>
          </a:solidFill>
          <a:ln w="57150" cmpd="thinThick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800" b="1">
                <a:solidFill>
                  <a:srgbClr val="FFFF00"/>
                </a:solidFill>
                <a:ea typeface="華康隸書體W5" pitchFamily="65" charset="-120"/>
              </a:rPr>
              <a:t>  </a:t>
            </a:r>
            <a:r>
              <a:rPr lang="zh-TW" altLang="en-US" sz="5400" b="1">
                <a:solidFill>
                  <a:srgbClr val="FFFF00"/>
                </a:solidFill>
                <a:ea typeface="華康隸書體W5" pitchFamily="65" charset="-120"/>
              </a:rPr>
              <a:t>迭宕的象徵意象</a:t>
            </a:r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B3F4D59-7FF6-402A-B315-4BD391B021A2}" type="slidenum">
              <a:rPr lang="en-US" altLang="zh-TW" smtClean="0"/>
              <a:pPr eaLnBrk="1" hangingPunct="1"/>
              <a:t>87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051050" y="981075"/>
            <a:ext cx="6481763" cy="4640263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ea typeface="華康特粗楷體" pitchFamily="65" charset="-120"/>
              </a:rPr>
              <a:t>迭宕的象徵意象構成心情的立體世界。魅力在</a:t>
            </a:r>
            <a:r>
              <a:rPr lang="zh-TW" altLang="en-US" sz="4000" b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特粗楷體" pitchFamily="65" charset="-120"/>
              </a:rPr>
              <a:t>若即若離</a:t>
            </a:r>
          </a:p>
          <a:p>
            <a:pPr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迭</a:t>
            </a:r>
            <a:r>
              <a:rPr lang="en-US" altLang="zh-TW" sz="4000" b="1" dirty="0">
                <a:latin typeface="華康特粗楷體" pitchFamily="65" charset="-120"/>
                <a:ea typeface="華康特粗楷體" pitchFamily="65" charset="-120"/>
              </a:rPr>
              <a:t>:</a:t>
            </a: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起伏→句意的輕重飛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   沉</a:t>
            </a:r>
            <a:r>
              <a:rPr lang="zh-TW" altLang="en-US" b="1" dirty="0"/>
              <a:t>、</a:t>
            </a: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音響的虛實抑揚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   </a:t>
            </a:r>
            <a:endParaRPr lang="zh-TW" altLang="en-US" sz="4000" b="1" dirty="0">
              <a:solidFill>
                <a:schemeClr val="accent2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900113" y="1196975"/>
            <a:ext cx="79375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觀</a:t>
            </a:r>
          </a:p>
          <a:p>
            <a:pPr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察</a:t>
            </a:r>
          </a:p>
          <a:p>
            <a:pPr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點</a:t>
            </a:r>
          </a:p>
          <a:p>
            <a:pPr>
              <a:defRPr/>
            </a:pP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zh-TW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8B06F0C-4CAD-4A36-B15D-6AD6622AC888}" type="slidenum">
              <a:rPr lang="en-US" altLang="zh-TW" smtClean="0"/>
              <a:pPr eaLnBrk="1" hangingPunct="1"/>
              <a:t>88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549275"/>
            <a:ext cx="6804025" cy="46799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如</a:t>
            </a:r>
            <a:r>
              <a:rPr lang="en-US" altLang="zh-TW" sz="3600" b="1" smtClean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:× </a:t>
            </a:r>
            <a:r>
              <a:rPr lang="zh-TW" altLang="en-US" sz="3600" b="1" smtClean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低迷、下沉的生命情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600" b="1" smtClean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       調。靜態消極的描述詞</a:t>
            </a:r>
            <a:r>
              <a:rPr lang="en-US" altLang="zh-TW" sz="3600" b="1" smtClean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3600" b="1" smtClean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       </a:t>
            </a:r>
            <a:r>
              <a:rPr lang="zh-TW" altLang="en-US" sz="3600" b="1" smtClean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屬不安定的字彙</a:t>
            </a:r>
            <a:r>
              <a:rPr lang="en-US" altLang="zh-TW" sz="3600" b="1" smtClean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    Ο 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明朗、上揚的生命樂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       章。主動</a:t>
            </a:r>
            <a:r>
              <a:rPr lang="en-US" altLang="zh-TW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動態的動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       詞</a:t>
            </a:r>
            <a:r>
              <a:rPr lang="en-US" altLang="zh-TW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屬穩定字彙</a:t>
            </a:r>
            <a:r>
              <a:rPr lang="en-US" altLang="zh-TW" sz="3600" b="1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3600" b="1" smtClean="0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solidFill>
                  <a:srgbClr val="FF9900"/>
                </a:solidFill>
                <a:latin typeface="華康特粗楷體" pitchFamily="65" charset="-120"/>
                <a:ea typeface="華康特粗楷體" pitchFamily="65" charset="-120"/>
              </a:rPr>
              <a:t> </a:t>
            </a:r>
          </a:p>
        </p:txBody>
      </p:sp>
      <p:sp>
        <p:nvSpPr>
          <p:cNvPr id="9113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5E96436-72C0-4063-B7B2-A6DC057DE607}" type="slidenum">
              <a:rPr lang="en-US" altLang="zh-TW" smtClean="0"/>
              <a:pPr eaLnBrk="1" hangingPunct="1"/>
              <a:t>89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4546848" cy="868958"/>
          </a:xfrm>
        </p:spPr>
        <p:txBody>
          <a:bodyPr/>
          <a:lstStyle/>
          <a:p>
            <a:r>
              <a:rPr lang="en-US" altLang="zh-TW" b="1" dirty="0" smtClean="0"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en-US" altLang="zh-TW" b="1" dirty="0" smtClean="0"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b="1" dirty="0" smtClean="0">
                <a:latin typeface="華康特粗楷體" pitchFamily="65" charset="-120"/>
                <a:ea typeface="華康特粗楷體" pitchFamily="65" charset="-120"/>
              </a:rPr>
              <a:t>朱光潛</a:t>
            </a:r>
            <a:br>
              <a:rPr lang="zh-TW" altLang="en-US" b="1" dirty="0" smtClean="0">
                <a:latin typeface="華康特粗楷體" pitchFamily="65" charset="-120"/>
                <a:ea typeface="華康特粗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800200"/>
          </a:xfrm>
        </p:spPr>
        <p:txBody>
          <a:bodyPr/>
          <a:lstStyle/>
          <a:p>
            <a:r>
              <a:rPr lang="en-US" altLang="zh-TW" sz="3600" b="1" u="sng" dirty="0" smtClean="0">
                <a:solidFill>
                  <a:srgbClr val="FF0000"/>
                </a:solidFill>
                <a:latin typeface="華康特粗楷體" pitchFamily="65" charset="-120"/>
                <a:ea typeface="華康特粗楷體"/>
              </a:rPr>
              <a:t>1.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華康特粗楷體" pitchFamily="65" charset="-120"/>
                <a:ea typeface="華康特粗楷體"/>
              </a:rPr>
              <a:t>再現的想像</a:t>
            </a:r>
            <a:r>
              <a:rPr lang="zh-TW" altLang="en-US" sz="3600" b="1" dirty="0" smtClean="0">
                <a:latin typeface="華康特粗楷體" pitchFamily="65" charset="-120"/>
                <a:ea typeface="華康特粗楷體"/>
              </a:rPr>
              <a:t>：  印象的召喚</a:t>
            </a:r>
            <a:endParaRPr lang="en-US" altLang="zh-TW" sz="3600" b="1" dirty="0" smtClean="0">
              <a:latin typeface="華康特粗楷體" pitchFamily="65" charset="-120"/>
              <a:ea typeface="華康特粗楷體"/>
            </a:endParaRPr>
          </a:p>
          <a:p>
            <a:pPr eaLnBrk="1" hangingPunct="1"/>
            <a:r>
              <a:rPr lang="en-US" altLang="zh-TW" sz="3600" b="1" u="sng" dirty="0" smtClean="0">
                <a:solidFill>
                  <a:srgbClr val="FF0000"/>
                </a:solidFill>
                <a:latin typeface="華康特粗楷體" pitchFamily="65" charset="-120"/>
                <a:ea typeface="華康特粗楷體"/>
              </a:rPr>
              <a:t>2.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華康特粗楷體" pitchFamily="65" charset="-120"/>
                <a:ea typeface="華康特粗楷體"/>
              </a:rPr>
              <a:t>創造的想像</a:t>
            </a:r>
            <a:r>
              <a:rPr lang="zh-TW" altLang="en-US" sz="3600" b="1" dirty="0" smtClean="0">
                <a:latin typeface="華康特粗楷體" pitchFamily="65" charset="-120"/>
                <a:ea typeface="華康特粗楷體"/>
              </a:rPr>
              <a:t>：  創造新秩序</a:t>
            </a:r>
            <a:endParaRPr lang="en-US" altLang="zh-TW" sz="3600" b="1" dirty="0" smtClean="0">
              <a:latin typeface="華康特粗楷體" pitchFamily="65" charset="-120"/>
              <a:ea typeface="華康特粗楷體"/>
            </a:endParaRPr>
          </a:p>
          <a:p>
            <a:pPr eaLnBrk="1" hangingPunct="1"/>
            <a:endParaRPr lang="zh-TW" altLang="en-US" b="1" dirty="0" smtClean="0">
              <a:latin typeface="華康特粗楷體" pitchFamily="65" charset="-120"/>
              <a:ea typeface="華康特粗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F6BC8-C256-4211-B825-325101D0296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751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04813"/>
            <a:ext cx="7343775" cy="6216650"/>
          </a:xfrm>
          <a:solidFill>
            <a:schemeClr val="bg1"/>
          </a:solidFill>
          <a:ln>
            <a:solidFill>
              <a:srgbClr val="800080"/>
            </a:solidFill>
          </a:ln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美麗的形象</a:t>
            </a:r>
            <a:r>
              <a:rPr lang="en-US" altLang="zh-TW" sz="3600" b="1" dirty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和諧的流動</a:t>
            </a:r>
            <a:r>
              <a:rPr lang="en-US" altLang="zh-TW" sz="3600" b="1" dirty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造成婉約曼麗的效果</a:t>
            </a:r>
            <a:r>
              <a:rPr lang="en-US" altLang="zh-TW" sz="3600" b="1" dirty="0"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>
              <a:defRPr/>
            </a:pP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句意的輕重飛沉</a:t>
            </a:r>
            <a:r>
              <a:rPr lang="en-US" altLang="zh-TW" sz="3600" b="1" dirty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字響的虛實</a:t>
            </a:r>
            <a:r>
              <a:rPr lang="zh-TW" altLang="en-US" sz="3600" b="1" dirty="0" smtClean="0">
                <a:latin typeface="華康特粗楷體" pitchFamily="65" charset="-120"/>
                <a:ea typeface="華康特粗楷體" pitchFamily="65" charset="-120"/>
              </a:rPr>
              <a:t>抑揚組成</a:t>
            </a:r>
            <a:r>
              <a:rPr lang="zh-TW" altLang="en-US" sz="3600" b="1" dirty="0">
                <a:solidFill>
                  <a:srgbClr val="CC00FF"/>
                </a:solidFill>
                <a:latin typeface="華康特粗楷體" pitchFamily="65" charset="-120"/>
                <a:ea typeface="華康特粗楷體" pitchFamily="65" charset="-120"/>
              </a:rPr>
              <a:t>惘然的意象飄蕩</a:t>
            </a:r>
            <a:r>
              <a:rPr lang="en-US" altLang="zh-TW" sz="3600" b="1" dirty="0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交纏的氛圍又凝塑出不能</a:t>
            </a:r>
            <a:r>
              <a:rPr lang="zh-TW" altLang="en-US" sz="3600" b="1" dirty="0">
                <a:solidFill>
                  <a:srgbClr val="CC00FF"/>
                </a:solidFill>
                <a:latin typeface="華康特粗楷體" pitchFamily="65" charset="-120"/>
                <a:ea typeface="華康特粗楷體" pitchFamily="65" charset="-120"/>
              </a:rPr>
              <a:t>解脫的無奈情緒</a:t>
            </a:r>
            <a:r>
              <a:rPr lang="en-US" altLang="zh-TW" sz="3600" b="1" dirty="0">
                <a:solidFill>
                  <a:srgbClr val="CC00FF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>
              <a:defRPr/>
            </a:pP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所謂</a:t>
            </a:r>
            <a:r>
              <a:rPr lang="zh-TW" altLang="en-US" sz="3600" b="1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若即若離</a:t>
            </a: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即是指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3600" b="1" dirty="0">
                <a:latin typeface="華康特粗楷體" pitchFamily="65" charset="-120"/>
                <a:ea typeface="華康特粗楷體" pitchFamily="65" charset="-120"/>
              </a:rPr>
              <a:t>   </a:t>
            </a:r>
            <a:r>
              <a:rPr lang="zh-TW" altLang="en-US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有位佳人</a:t>
            </a:r>
            <a:r>
              <a:rPr lang="en-US" altLang="zh-TW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在水一方</a:t>
            </a:r>
            <a:r>
              <a:rPr lang="en-US" altLang="zh-TW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特粗楷體" pitchFamily="65" charset="-120"/>
              </a:rPr>
              <a:t>……</a:t>
            </a:r>
            <a:endParaRPr lang="en-US" altLang="zh-TW" sz="36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特粗楷體" pitchFamily="65" charset="-120"/>
              <a:ea typeface="華康特粗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   </a:t>
            </a:r>
            <a:r>
              <a:rPr lang="zh-TW" altLang="en-US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溯游而上在水之湄</a:t>
            </a:r>
            <a:r>
              <a:rPr lang="en-US" altLang="zh-TW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TW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   </a:t>
            </a:r>
            <a:r>
              <a:rPr lang="zh-TW" altLang="en-US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溯游而下宛在水中央</a:t>
            </a:r>
            <a:r>
              <a:rPr lang="en-US" altLang="zh-TW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.</a:t>
            </a:r>
          </a:p>
          <a:p>
            <a:pPr>
              <a:defRPr/>
            </a:pPr>
            <a:endParaRPr kumimoji="0" lang="en-US" altLang="zh-TW" sz="3600" b="1" dirty="0">
              <a:solidFill>
                <a:srgbClr val="3333CC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>
              <a:defRPr/>
            </a:pPr>
            <a:endParaRPr lang="en-US" altLang="zh-TW" sz="3600" b="1" dirty="0">
              <a:solidFill>
                <a:srgbClr val="3333CC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9216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97173EA-801D-482A-B11F-6E8B9B4CF14B}" type="slidenum">
              <a:rPr lang="en-US" altLang="zh-TW" smtClean="0"/>
              <a:pPr eaLnBrk="1" hangingPunct="1"/>
              <a:t>90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836613"/>
            <a:ext cx="7823200" cy="467995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zh-TW" altLang="en-US" sz="4400" b="1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宕</a:t>
            </a:r>
            <a:r>
              <a:rPr lang="en-US" altLang="zh-TW" sz="4400" b="1" dirty="0">
                <a:latin typeface="華康特粗楷體" pitchFamily="65" charset="-120"/>
                <a:ea typeface="華康特粗楷體" pitchFamily="65" charset="-120"/>
              </a:rPr>
              <a:t>:</a:t>
            </a:r>
            <a:r>
              <a:rPr lang="zh-TW" altLang="en-US" sz="4400" b="1" dirty="0">
                <a:latin typeface="華康特粗楷體" pitchFamily="65" charset="-120"/>
                <a:ea typeface="華康特粗楷體" pitchFamily="65" charset="-120"/>
              </a:rPr>
              <a:t>翻轉</a:t>
            </a:r>
            <a:r>
              <a:rPr lang="en-US" altLang="zh-TW" sz="4400" b="1" dirty="0">
                <a:latin typeface="華康特粗楷體" pitchFamily="65" charset="-120"/>
                <a:ea typeface="華康特粗楷體" pitchFamily="65" charset="-120"/>
              </a:rPr>
              <a:t>:</a:t>
            </a:r>
            <a:r>
              <a:rPr lang="zh-TW" altLang="en-US" sz="4400" b="1" dirty="0">
                <a:latin typeface="華康特粗楷體" pitchFamily="65" charset="-120"/>
                <a:ea typeface="華康特粗楷體" pitchFamily="65" charset="-120"/>
              </a:rPr>
              <a:t>首聯起自</a:t>
            </a:r>
            <a:r>
              <a:rPr lang="zh-TW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個人</a:t>
            </a: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3563938" y="2133600"/>
            <a:ext cx="4572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 b="1">
                <a:latin typeface="華康特粗楷體" pitchFamily="65" charset="-120"/>
              </a:rPr>
              <a:t>錦瑟</a:t>
            </a:r>
            <a:r>
              <a:rPr lang="zh-TW" altLang="en-US" sz="4000" b="1">
                <a:solidFill>
                  <a:schemeClr val="accent2"/>
                </a:solidFill>
                <a:latin typeface="華康特粗楷體" pitchFamily="65" charset="-120"/>
              </a:rPr>
              <a:t>無端</a:t>
            </a:r>
            <a:r>
              <a:rPr lang="zh-TW" altLang="en-US" sz="4000" b="1">
                <a:latin typeface="華康特粗楷體" pitchFamily="65" charset="-120"/>
              </a:rPr>
              <a:t>五十弦</a:t>
            </a:r>
          </a:p>
          <a:p>
            <a:r>
              <a:rPr lang="zh-TW" altLang="en-US" sz="4000" b="1">
                <a:latin typeface="華康特粗楷體" pitchFamily="65" charset="-120"/>
              </a:rPr>
              <a:t>一弦一柱</a:t>
            </a:r>
            <a:r>
              <a:rPr lang="zh-TW" altLang="en-US" sz="4000" b="1">
                <a:solidFill>
                  <a:schemeClr val="accent2"/>
                </a:solidFill>
                <a:latin typeface="華康特粗楷體" pitchFamily="65" charset="-120"/>
              </a:rPr>
              <a:t>思</a:t>
            </a:r>
            <a:r>
              <a:rPr lang="zh-TW" altLang="en-US" sz="4000" b="1">
                <a:solidFill>
                  <a:srgbClr val="FF00FF"/>
                </a:solidFill>
                <a:latin typeface="華康特粗楷體" pitchFamily="65" charset="-120"/>
              </a:rPr>
              <a:t>華年</a:t>
            </a:r>
          </a:p>
          <a:p>
            <a:r>
              <a:rPr lang="zh-TW" altLang="en-US" sz="4000" b="1">
                <a:solidFill>
                  <a:srgbClr val="FF00FF"/>
                </a:solidFill>
                <a:latin typeface="華康特粗楷體" pitchFamily="65" charset="-120"/>
              </a:rPr>
              <a:t> </a:t>
            </a:r>
          </a:p>
          <a:p>
            <a:r>
              <a:rPr lang="zh-TW" altLang="en-US" sz="4000" b="1">
                <a:solidFill>
                  <a:srgbClr val="FF00FF"/>
                </a:solidFill>
                <a:latin typeface="華康特粗楷體" pitchFamily="65" charset="-120"/>
              </a:rPr>
              <a:t>     李義山個人</a:t>
            </a:r>
          </a:p>
          <a:p>
            <a:endParaRPr lang="zh-TW" altLang="en-US" sz="4000" b="1">
              <a:solidFill>
                <a:srgbClr val="FF00FF"/>
              </a:solidFill>
              <a:latin typeface="華康特粗楷體" pitchFamily="65" charset="-120"/>
            </a:endParaRPr>
          </a:p>
          <a:p>
            <a:endParaRPr lang="zh-TW" altLang="en-US" sz="4000" b="1">
              <a:solidFill>
                <a:srgbClr val="FF00FF"/>
              </a:solidFill>
              <a:latin typeface="華康特粗楷體" pitchFamily="65" charset="-120"/>
            </a:endParaRPr>
          </a:p>
          <a:p>
            <a:endParaRPr lang="en-US" altLang="zh-TW" sz="4000" b="1">
              <a:solidFill>
                <a:srgbClr val="FF00FF"/>
              </a:solidFill>
              <a:latin typeface="華康特粗楷體" pitchFamily="65" charset="-120"/>
            </a:endParaRPr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40810B9-0B97-4D2A-9061-E4B5A7F4DCEB}" type="slidenum">
              <a:rPr lang="en-US" altLang="zh-TW" smtClean="0"/>
              <a:pPr eaLnBrk="1" hangingPunct="1"/>
              <a:t>91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04813"/>
            <a:ext cx="6886575" cy="4608512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altLang="zh-TW" sz="4400" b="1" dirty="0">
                <a:latin typeface="華康特粗楷體" pitchFamily="65" charset="-120"/>
                <a:ea typeface="華康特粗楷體" pitchFamily="65" charset="-120"/>
              </a:rPr>
              <a:t>→</a:t>
            </a:r>
            <a:r>
              <a:rPr lang="zh-TW" altLang="en-US" sz="4400" b="1" dirty="0">
                <a:latin typeface="華康特粗楷體" pitchFamily="65" charset="-120"/>
                <a:ea typeface="華康特粗楷體" pitchFamily="65" charset="-120"/>
              </a:rPr>
              <a:t>二聯敘及</a:t>
            </a:r>
            <a:r>
              <a:rPr lang="zh-TW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他人</a:t>
            </a:r>
            <a:r>
              <a:rPr lang="en-US" altLang="zh-TW" sz="4400" b="1" dirty="0">
                <a:latin typeface="華康特粗楷體" pitchFamily="65" charset="-120"/>
                <a:ea typeface="華康特粗楷體" pitchFamily="65" charset="-120"/>
              </a:rPr>
              <a:t>&lt;</a:t>
            </a:r>
            <a:r>
              <a:rPr lang="zh-TW" altLang="en-US" sz="4400" b="1" dirty="0">
                <a:latin typeface="華康特粗楷體" pitchFamily="65" charset="-120"/>
                <a:ea typeface="華康特粗楷體" pitchFamily="65" charset="-120"/>
              </a:rPr>
              <a:t>一翻</a:t>
            </a:r>
            <a:r>
              <a:rPr lang="en-US" altLang="zh-TW" sz="4400" b="1" dirty="0">
                <a:latin typeface="華康特粗楷體" pitchFamily="65" charset="-120"/>
                <a:ea typeface="華康特粗楷體" pitchFamily="65" charset="-120"/>
              </a:rPr>
              <a:t>&gt;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TW" sz="4000" b="1" dirty="0">
                <a:latin typeface="華康特粗楷體" pitchFamily="65" charset="-120"/>
                <a:ea typeface="華康特粗楷體" pitchFamily="65" charset="-120"/>
              </a:rPr>
              <a:t>     </a:t>
            </a: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莊生</a:t>
            </a:r>
            <a:r>
              <a:rPr lang="zh-TW" altLang="en-US" sz="4000" b="1" dirty="0">
                <a:solidFill>
                  <a:srgbClr val="FF00FF"/>
                </a:solidFill>
                <a:latin typeface="華康特粗楷體" pitchFamily="65" charset="-120"/>
                <a:ea typeface="華康特粗楷體" pitchFamily="65" charset="-120"/>
              </a:rPr>
              <a:t>曉</a:t>
            </a: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夢</a:t>
            </a:r>
            <a:r>
              <a:rPr lang="zh-TW" altLang="en-US" sz="4000" b="1" dirty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迷</a:t>
            </a:r>
            <a:r>
              <a:rPr lang="zh-TW" altLang="en-US" sz="4000" b="1" dirty="0">
                <a:solidFill>
                  <a:srgbClr val="FF9900"/>
                </a:solidFill>
                <a:latin typeface="華康特粗楷體" pitchFamily="65" charset="-120"/>
                <a:ea typeface="華康特粗楷體" pitchFamily="65" charset="-120"/>
              </a:rPr>
              <a:t>蝴蝶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     望帝</a:t>
            </a:r>
            <a:r>
              <a:rPr lang="zh-TW" altLang="en-US" sz="4000" b="1" dirty="0">
                <a:solidFill>
                  <a:srgbClr val="FF00FF"/>
                </a:solidFill>
                <a:latin typeface="華康特粗楷體" pitchFamily="65" charset="-120"/>
                <a:ea typeface="華康特粗楷體" pitchFamily="65" charset="-120"/>
              </a:rPr>
              <a:t>春</a:t>
            </a: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心託</a:t>
            </a:r>
            <a:r>
              <a:rPr lang="zh-TW" altLang="en-US" sz="4000" b="1" dirty="0">
                <a:solidFill>
                  <a:srgbClr val="FF9900"/>
                </a:solidFill>
                <a:latin typeface="華康特粗楷體" pitchFamily="65" charset="-120"/>
                <a:ea typeface="華康特粗楷體" pitchFamily="65" charset="-120"/>
              </a:rPr>
              <a:t>杜鵑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4000" b="1" dirty="0">
                <a:solidFill>
                  <a:srgbClr val="FF9900"/>
                </a:solidFill>
                <a:latin typeface="華康特粗楷體" pitchFamily="65" charset="-120"/>
                <a:ea typeface="華康特粗楷體" pitchFamily="65" charset="-120"/>
              </a:rPr>
              <a:t>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莊生夢蝶與杜鵑聲苦</a:t>
            </a:r>
            <a:r>
              <a:rPr lang="zh-TW" altLang="zh-TW" b="1" dirty="0"/>
              <a:t>（</a:t>
            </a: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望帝</a:t>
            </a:r>
            <a:r>
              <a:rPr lang="zh-TW" altLang="zh-TW" b="1" dirty="0"/>
              <a:t>）</a:t>
            </a: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的故事典故</a:t>
            </a:r>
            <a:endParaRPr lang="zh-TW" altLang="en-US" sz="4400" b="1" dirty="0">
              <a:latin typeface="華康特粗楷體" pitchFamily="65" charset="-120"/>
              <a:ea typeface="華康特粗楷體" pitchFamily="65" charset="-120"/>
            </a:endParaRPr>
          </a:p>
          <a:p>
            <a:pPr>
              <a:defRPr/>
            </a:pPr>
            <a:endParaRPr lang="en-US" altLang="zh-TW" sz="4400" b="1" dirty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9421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854BDFA-9294-42F1-8EF2-0BC53B8435CF}" type="slidenum">
              <a:rPr lang="en-US" altLang="zh-TW" smtClean="0"/>
              <a:pPr eaLnBrk="1" hangingPunct="1"/>
              <a:t>92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altLang="zh-TW" sz="4000" b="1" dirty="0">
                <a:latin typeface="華康特粗楷體" pitchFamily="65" charset="-120"/>
                <a:ea typeface="華康特粗楷體" pitchFamily="65" charset="-120"/>
              </a:rPr>
              <a:t>→</a:t>
            </a:r>
            <a:r>
              <a:rPr lang="zh-TW" altLang="en-US" sz="4400" b="1" dirty="0">
                <a:latin typeface="華康特粗楷體" pitchFamily="65" charset="-120"/>
                <a:ea typeface="華康特粗楷體" pitchFamily="65" charset="-120"/>
              </a:rPr>
              <a:t>三聯言</a:t>
            </a:r>
            <a:r>
              <a:rPr lang="zh-TW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自然</a:t>
            </a:r>
            <a:r>
              <a:rPr lang="en-US" altLang="zh-TW" sz="4400" b="1" dirty="0">
                <a:latin typeface="華康特粗楷體" pitchFamily="65" charset="-120"/>
                <a:ea typeface="華康特粗楷體" pitchFamily="65" charset="-120"/>
              </a:rPr>
              <a:t>&lt;</a:t>
            </a:r>
            <a:r>
              <a:rPr lang="zh-TW" altLang="en-US" sz="4400" b="1" dirty="0">
                <a:latin typeface="華康特粗楷體" pitchFamily="65" charset="-120"/>
                <a:ea typeface="華康特粗楷體" pitchFamily="65" charset="-120"/>
              </a:rPr>
              <a:t>二翻</a:t>
            </a:r>
            <a:r>
              <a:rPr lang="en-US" altLang="zh-TW" sz="4400" b="1" dirty="0">
                <a:latin typeface="華康特粗楷體" pitchFamily="65" charset="-120"/>
                <a:ea typeface="華康特粗楷體" pitchFamily="65" charset="-120"/>
              </a:rPr>
              <a:t>&gt;</a:t>
            </a:r>
          </a:p>
          <a:p>
            <a:pPr>
              <a:defRPr/>
            </a:pP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滄海月</a:t>
            </a:r>
            <a:r>
              <a:rPr lang="zh-TW" altLang="en-US" sz="4000" b="1" dirty="0">
                <a:solidFill>
                  <a:srgbClr val="FF00FF"/>
                </a:solidFill>
                <a:latin typeface="華康特粗楷體" pitchFamily="65" charset="-120"/>
                <a:ea typeface="華康特粗楷體" pitchFamily="65" charset="-120"/>
              </a:rPr>
              <a:t>明</a:t>
            </a:r>
            <a:r>
              <a:rPr lang="zh-TW" altLang="en-US" sz="4000" b="1" dirty="0">
                <a:solidFill>
                  <a:srgbClr val="FF9900"/>
                </a:solidFill>
                <a:latin typeface="華康特粗楷體" pitchFamily="65" charset="-120"/>
                <a:ea typeface="華康特粗楷體" pitchFamily="65" charset="-120"/>
              </a:rPr>
              <a:t>珠</a:t>
            </a: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有</a:t>
            </a:r>
            <a:r>
              <a:rPr lang="zh-TW" altLang="en-US" sz="4000" b="1" dirty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淚          </a:t>
            </a:r>
          </a:p>
          <a:p>
            <a:pPr>
              <a:defRPr/>
            </a:pP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藍田日</a:t>
            </a:r>
            <a:r>
              <a:rPr lang="zh-TW" altLang="en-US" sz="4000" b="1" dirty="0">
                <a:solidFill>
                  <a:srgbClr val="FF00FF"/>
                </a:solidFill>
                <a:latin typeface="華康特粗楷體" pitchFamily="65" charset="-120"/>
                <a:ea typeface="華康特粗楷體" pitchFamily="65" charset="-120"/>
              </a:rPr>
              <a:t>暖</a:t>
            </a:r>
            <a:r>
              <a:rPr lang="zh-TW" altLang="en-US" sz="4000" b="1" dirty="0">
                <a:solidFill>
                  <a:srgbClr val="FF9900"/>
                </a:solidFill>
                <a:latin typeface="華康特粗楷體" pitchFamily="65" charset="-120"/>
                <a:ea typeface="華康特粗楷體" pitchFamily="65" charset="-120"/>
              </a:rPr>
              <a:t>玉</a:t>
            </a:r>
            <a:r>
              <a:rPr lang="zh-TW" altLang="en-US" sz="4000" b="1" dirty="0">
                <a:latin typeface="華康特粗楷體" pitchFamily="65" charset="-120"/>
                <a:ea typeface="華康特粗楷體" pitchFamily="65" charset="-120"/>
              </a:rPr>
              <a:t>生</a:t>
            </a:r>
            <a:r>
              <a:rPr lang="zh-TW" altLang="en-US" sz="4000" b="1" dirty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煙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4000" b="1" dirty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   </a:t>
            </a:r>
            <a:r>
              <a:rPr lang="zh-TW" altLang="en-US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滄海</a:t>
            </a:r>
            <a:r>
              <a:rPr lang="en-US" altLang="zh-TW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月</a:t>
            </a:r>
            <a:r>
              <a:rPr lang="en-US" altLang="zh-TW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珠</a:t>
            </a:r>
            <a:r>
              <a:rPr lang="en-US" altLang="zh-TW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淚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   藍田</a:t>
            </a:r>
            <a:r>
              <a:rPr lang="en-US" altLang="zh-TW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日</a:t>
            </a:r>
            <a:r>
              <a:rPr lang="en-US" altLang="zh-TW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玉</a:t>
            </a:r>
            <a:r>
              <a:rPr lang="en-US" altLang="zh-TW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000" b="1" dirty="0">
                <a:solidFill>
                  <a:srgbClr val="660066"/>
                </a:solidFill>
                <a:latin typeface="華康特粗楷體" pitchFamily="65" charset="-120"/>
                <a:ea typeface="華康特粗楷體" pitchFamily="65" charset="-120"/>
              </a:rPr>
              <a:t>煙</a:t>
            </a:r>
            <a:endParaRPr lang="zh-TW" altLang="en-US" sz="4400" b="1" dirty="0">
              <a:latin typeface="華康特粗楷體" pitchFamily="65" charset="-120"/>
              <a:ea typeface="華康特粗楷體" pitchFamily="65" charset="-120"/>
            </a:endParaRPr>
          </a:p>
          <a:p>
            <a:pPr>
              <a:defRPr/>
            </a:pPr>
            <a:endParaRPr lang="en-US" altLang="zh-TW" sz="4400" b="1" dirty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9523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6613BD3-4EE4-4905-82C3-F1B8C8FFF65C}" type="slidenum">
              <a:rPr lang="en-US" altLang="zh-TW" smtClean="0"/>
              <a:pPr eaLnBrk="1" hangingPunct="1"/>
              <a:t>93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260350"/>
            <a:ext cx="6959600" cy="6096000"/>
          </a:xfrm>
          <a:solidFill>
            <a:schemeClr val="bg1"/>
          </a:solidFill>
          <a:ln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3600" b="1">
                <a:latin typeface="華康特粗楷體" pitchFamily="65" charset="-120"/>
                <a:ea typeface="華康特粗楷體" pitchFamily="65" charset="-120"/>
              </a:rPr>
              <a:t>→</a:t>
            </a:r>
            <a:r>
              <a:rPr lang="zh-TW" altLang="en-US" sz="4200" b="1">
                <a:latin typeface="華康特粗楷體" pitchFamily="65" charset="-120"/>
                <a:ea typeface="華康特粗楷體" pitchFamily="65" charset="-120"/>
              </a:rPr>
              <a:t>末聯</a:t>
            </a:r>
            <a:r>
              <a:rPr lang="zh-TW" altLang="en-US" sz="4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收以人世間的真情</a:t>
            </a:r>
            <a:r>
              <a:rPr lang="zh-TW" altLang="en-US" sz="4200" b="1">
                <a:latin typeface="華康特粗楷體" pitchFamily="65" charset="-120"/>
                <a:ea typeface="華康特粗楷體" pitchFamily="65" charset="-120"/>
              </a:rPr>
              <a:t>，深而癡者</a:t>
            </a:r>
            <a:r>
              <a:rPr lang="en-US" altLang="zh-TW" sz="4200" b="1"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en-US" altLang="zh-TW" sz="4200">
                <a:latin typeface="華康特粗楷體" pitchFamily="65" charset="-120"/>
                <a:ea typeface="華康特粗楷體" pitchFamily="65" charset="-12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4200" b="1">
                <a:latin typeface="華康特粗楷體" pitchFamily="65" charset="-120"/>
                <a:ea typeface="華康特粗楷體" pitchFamily="65" charset="-120"/>
              </a:rPr>
              <a:t>  </a:t>
            </a:r>
            <a:r>
              <a:rPr lang="zh-TW" altLang="en-US" sz="4200" b="1">
                <a:latin typeface="華康特粗楷體" pitchFamily="65" charset="-120"/>
                <a:ea typeface="華康特粗楷體" pitchFamily="65" charset="-120"/>
              </a:rPr>
              <a:t>此情可待成</a:t>
            </a:r>
            <a:r>
              <a:rPr lang="zh-TW" altLang="en-US" sz="4200" b="1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追憶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4200" b="1">
                <a:latin typeface="華康特粗楷體" pitchFamily="65" charset="-120"/>
                <a:ea typeface="華康特粗楷體" pitchFamily="65" charset="-120"/>
              </a:rPr>
              <a:t>  只是當時已</a:t>
            </a:r>
            <a:r>
              <a:rPr lang="zh-TW" altLang="en-US" sz="4200" b="1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惘然</a:t>
            </a:r>
            <a:r>
              <a:rPr lang="zh-TW" altLang="en-US" sz="4200">
                <a:latin typeface="華康特粗楷體" pitchFamily="65" charset="-120"/>
                <a:ea typeface="華康特粗楷體" pitchFamily="65" charset="-12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4200" b="1">
                <a:latin typeface="華康特粗楷體" pitchFamily="65" charset="-120"/>
                <a:ea typeface="華康特粗楷體" pitchFamily="65" charset="-120"/>
              </a:rPr>
              <a:t>     情</a:t>
            </a:r>
            <a:r>
              <a:rPr lang="en-US" altLang="zh-TW" sz="4200" b="1">
                <a:latin typeface="華康特粗楷體" pitchFamily="65" charset="-120"/>
                <a:ea typeface="華康特粗楷體" pitchFamily="65" charset="-120"/>
              </a:rPr>
              <a:t>=</a:t>
            </a:r>
            <a:r>
              <a:rPr lang="zh-TW" altLang="en-US" sz="4200" b="1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追憶</a:t>
            </a:r>
            <a:r>
              <a:rPr lang="en-US" altLang="zh-TW" sz="4200" b="1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=</a:t>
            </a:r>
            <a:r>
              <a:rPr lang="zh-TW" altLang="en-US" sz="4200" b="1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惘然</a:t>
            </a:r>
          </a:p>
          <a:p>
            <a:pPr lvl="1">
              <a:lnSpc>
                <a:spcPct val="90000"/>
              </a:lnSpc>
              <a:defRPr/>
            </a:pPr>
            <a:r>
              <a:rPr lang="zh-TW" altLang="en-US" sz="4000" b="1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纏綿於過去</a:t>
            </a:r>
            <a:r>
              <a:rPr lang="en-US" altLang="zh-TW" sz="4000" b="1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000" b="1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現在</a:t>
            </a:r>
            <a:r>
              <a:rPr lang="en-US" altLang="zh-TW" sz="4000" b="1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4000" b="1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未來 之間而形成循環輪迴</a:t>
            </a:r>
            <a:r>
              <a:rPr lang="zh-TW" altLang="en-US" sz="4000" b="1">
                <a:solidFill>
                  <a:schemeClr val="accent2"/>
                </a:solidFill>
                <a:ea typeface="華康特粗楷體" pitchFamily="65" charset="-120"/>
              </a:rPr>
              <a:t>，</a:t>
            </a:r>
          </a:p>
          <a:p>
            <a:pPr lvl="1">
              <a:lnSpc>
                <a:spcPct val="90000"/>
              </a:lnSpc>
              <a:defRPr/>
            </a:pPr>
            <a:r>
              <a:rPr lang="zh-TW" altLang="en-US" sz="4000" b="1">
                <a:solidFill>
                  <a:schemeClr val="accent2"/>
                </a:solidFill>
                <a:ea typeface="華康特粗楷體" pitchFamily="65" charset="-120"/>
              </a:rPr>
              <a:t>生命中不可承受之輕</a:t>
            </a:r>
            <a:endParaRPr lang="zh-TW" altLang="en-US" sz="4000" b="1">
              <a:solidFill>
                <a:schemeClr val="accent2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4000" b="1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endParaRPr lang="zh-TW" altLang="en-US" sz="4000">
              <a:latin typeface="華康特粗楷體" pitchFamily="65" charset="-120"/>
              <a:ea typeface="華康特粗楷體" pitchFamily="65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4000"/>
          </a:p>
        </p:txBody>
      </p:sp>
      <p:sp>
        <p:nvSpPr>
          <p:cNvPr id="962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4BC8B80-9AA2-4E09-9905-CDB67253B749}" type="slidenum">
              <a:rPr lang="en-US" altLang="zh-TW" smtClean="0"/>
              <a:pPr eaLnBrk="1" hangingPunct="1"/>
              <a:t>94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7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754688"/>
          </a:xfrm>
          <a:solidFill>
            <a:schemeClr val="bg1"/>
          </a:solidFill>
          <a:ln w="57150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時間的重錯與意象的浮出</a:t>
            </a:r>
          </a:p>
          <a:p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現在時空</a:t>
            </a:r>
            <a:r>
              <a:rPr lang="en-US" altLang="zh-TW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身與情的分界點</a:t>
            </a:r>
          </a:p>
          <a:p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想像身至未來</a:t>
            </a:r>
            <a:r>
              <a:rPr lang="en-US" altLang="zh-TW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身與情分</a:t>
            </a:r>
            <a:r>
              <a:rPr lang="en-US" altLang="zh-TW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身情相合已成過去</a:t>
            </a:r>
            <a:r>
              <a:rPr lang="en-US" altLang="zh-TW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是以此間所有</a:t>
            </a:r>
            <a:r>
              <a:rPr lang="en-US" altLang="zh-TW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情</a:t>
            </a:r>
            <a:r>
              <a:rPr lang="en-US" altLang="zh-TW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將成追憶。</a:t>
            </a:r>
          </a:p>
          <a:p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而無論此刻想像未來，</a:t>
            </a:r>
          </a:p>
          <a:p>
            <a:pPr>
              <a:buFontTx/>
              <a:buNone/>
            </a:pPr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  抑或現在幾乎將</a:t>
            </a:r>
            <a:r>
              <a:rPr lang="en-US" altLang="zh-TW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已成過去</a:t>
            </a:r>
            <a:r>
              <a:rPr lang="en-US" altLang="zh-TW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>
              <a:buFontTx/>
              <a:buNone/>
            </a:pPr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  身陷此中</a:t>
            </a:r>
            <a:r>
              <a:rPr lang="en-US" altLang="zh-TW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俱已惘然情迷。 </a:t>
            </a:r>
          </a:p>
        </p:txBody>
      </p:sp>
      <p:sp>
        <p:nvSpPr>
          <p:cNvPr id="9728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5EC3837-C574-448C-AF4C-2FE82F264EAE}" type="slidenum">
              <a:rPr lang="en-US" altLang="zh-TW" smtClean="0"/>
              <a:pPr eaLnBrk="1" hangingPunct="1"/>
              <a:t>95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92150"/>
            <a:ext cx="8075612" cy="5976938"/>
          </a:xfrm>
          <a:solidFill>
            <a:schemeClr val="bg1"/>
          </a:solidFill>
          <a:ln w="57150">
            <a:solidFill>
              <a:srgbClr val="FF99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無題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相見時難別亦難</a:t>
            </a:r>
            <a:r>
              <a:rPr lang="en-US" altLang="zh-TW" sz="3600" b="1" smtClean="0"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r>
              <a:rPr lang="zh-TW" altLang="en-US" sz="3600" b="1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相見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時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難別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亦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難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，</a:t>
            </a:r>
          </a:p>
          <a:p>
            <a:r>
              <a:rPr lang="zh-TW" altLang="en-US" sz="3600" b="1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東風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無力</a:t>
            </a:r>
            <a:r>
              <a:rPr lang="zh-TW" altLang="en-US" sz="3600" b="1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百花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殘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。</a:t>
            </a:r>
          </a:p>
          <a:p>
            <a:r>
              <a:rPr lang="zh-TW" altLang="en-US" sz="3600" b="1" u="sng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春</a:t>
            </a:r>
            <a:r>
              <a:rPr lang="zh-TW" altLang="en-US" sz="3600" b="1" u="sng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蠶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到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死</a:t>
            </a:r>
            <a:r>
              <a:rPr lang="zh-TW" altLang="en-US" sz="3600" b="1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絲</a:t>
            </a:r>
            <a:r>
              <a:rPr lang="en-US" altLang="zh-TW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思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方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盡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，</a:t>
            </a:r>
          </a:p>
          <a:p>
            <a:r>
              <a:rPr lang="zh-TW" altLang="en-US" sz="3600" b="1" u="sng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蠟</a:t>
            </a:r>
            <a:r>
              <a:rPr lang="zh-TW" altLang="en-US" sz="3600" b="1" u="sng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炬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成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灰淚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始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乾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。</a:t>
            </a:r>
          </a:p>
          <a:p>
            <a:r>
              <a:rPr lang="zh-TW" altLang="en-US" sz="3600" b="1" u="sng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曉</a:t>
            </a:r>
            <a:r>
              <a:rPr lang="zh-TW" altLang="en-US" sz="3600" b="1" u="sng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鏡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但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愁</a:t>
            </a:r>
            <a:r>
              <a:rPr lang="zh-TW" altLang="en-US" sz="3600" b="1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雲鬢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改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，</a:t>
            </a:r>
          </a:p>
          <a:p>
            <a:r>
              <a:rPr lang="zh-TW" altLang="en-US" sz="3600" b="1" u="sng" smtClean="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夜</a:t>
            </a:r>
            <a:r>
              <a:rPr lang="zh-TW" altLang="en-US" sz="3600" b="1" u="sng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吟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應覺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月光寒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。</a:t>
            </a:r>
          </a:p>
          <a:p>
            <a:r>
              <a:rPr lang="zh-TW" altLang="en-US" sz="3600" b="1" smtClean="0">
                <a:solidFill>
                  <a:srgbClr val="008000"/>
                </a:solidFill>
                <a:latin typeface="華康特粗楷體" pitchFamily="65" charset="-120"/>
                <a:ea typeface="華康特粗楷體" pitchFamily="65" charset="-120"/>
              </a:rPr>
              <a:t>蓬山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此去</a:t>
            </a:r>
            <a:r>
              <a:rPr lang="zh-TW" altLang="en-US" sz="3600" b="1" smtClean="0">
                <a:solidFill>
                  <a:srgbClr val="3333CC"/>
                </a:solidFill>
                <a:latin typeface="華康特粗楷體" pitchFamily="65" charset="-120"/>
                <a:ea typeface="華康特粗楷體" pitchFamily="65" charset="-120"/>
              </a:rPr>
              <a:t>無</a:t>
            </a:r>
            <a:r>
              <a:rPr lang="zh-TW" altLang="en-US" sz="3600" b="1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多路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，</a:t>
            </a:r>
          </a:p>
          <a:p>
            <a:r>
              <a:rPr lang="zh-TW" altLang="en-US" sz="3600" b="1" smtClean="0">
                <a:solidFill>
                  <a:srgbClr val="008000"/>
                </a:solidFill>
                <a:latin typeface="華康特粗楷體" pitchFamily="65" charset="-120"/>
                <a:ea typeface="華康特粗楷體" pitchFamily="65" charset="-120"/>
              </a:rPr>
              <a:t>青鳥</a:t>
            </a:r>
            <a:r>
              <a:rPr lang="zh-TW" altLang="en-US" sz="3600" b="1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殷勤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為</a:t>
            </a:r>
            <a:r>
              <a:rPr lang="zh-TW" altLang="en-US" sz="3600" b="1" smtClean="0">
                <a:solidFill>
                  <a:srgbClr val="FF0066"/>
                </a:solidFill>
                <a:latin typeface="華康特粗楷體" pitchFamily="65" charset="-120"/>
                <a:ea typeface="華康特粗楷體" pitchFamily="65" charset="-120"/>
              </a:rPr>
              <a:t>探看</a:t>
            </a:r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。</a:t>
            </a:r>
          </a:p>
        </p:txBody>
      </p:sp>
      <p:sp>
        <p:nvSpPr>
          <p:cNvPr id="9830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65C9E5A-91BF-46F9-8ACE-8D4ED7CC3531}" type="slidenum">
              <a:rPr lang="en-US" altLang="zh-TW" smtClean="0"/>
              <a:pPr eaLnBrk="1" hangingPunct="1"/>
              <a:t>96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7921625" cy="927100"/>
          </a:xfrm>
        </p:spPr>
        <p:txBody>
          <a:bodyPr/>
          <a:lstStyle/>
          <a:p>
            <a:r>
              <a:rPr lang="zh-TW" altLang="en-US" sz="4800" b="1" u="sng" smtClean="0">
                <a:solidFill>
                  <a:srgbClr val="FF66CC"/>
                </a:solidFill>
                <a:ea typeface="華康隸書體W5(P)" pitchFamily="66" charset="-120"/>
              </a:rPr>
              <a:t>迴旋反覆法</a:t>
            </a:r>
            <a:r>
              <a:rPr lang="en-US" altLang="zh-TW" sz="4800" b="1" u="sng" smtClean="0">
                <a:solidFill>
                  <a:srgbClr val="FF66CC"/>
                </a:solidFill>
                <a:ea typeface="華康隸書體W5(P)" pitchFamily="66" charset="-120"/>
              </a:rPr>
              <a:t>:</a:t>
            </a:r>
            <a:r>
              <a:rPr lang="zh-TW" altLang="en-US" sz="4000" b="1" u="sng" smtClean="0">
                <a:solidFill>
                  <a:srgbClr val="0070C0"/>
                </a:solidFill>
                <a:ea typeface="華康隸書體W5(P)" pitchFamily="66" charset="-120"/>
              </a:rPr>
              <a:t>暮秋獨遊曲江</a:t>
            </a:r>
            <a:endParaRPr lang="zh-TW" altLang="en-US" sz="4000" b="1" smtClean="0">
              <a:solidFill>
                <a:srgbClr val="0070C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844675"/>
            <a:ext cx="5400675" cy="3557588"/>
          </a:xfrm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400" b="1" smtClean="0">
                <a:ea typeface="華康特粗楷體" pitchFamily="65" charset="-120"/>
              </a:rPr>
              <a:t>荷葉生時春恨生</a:t>
            </a:r>
          </a:p>
          <a:p>
            <a:r>
              <a:rPr lang="zh-TW" altLang="en-US" sz="4400" b="1" smtClean="0">
                <a:ea typeface="華康特粗楷體" pitchFamily="65" charset="-120"/>
              </a:rPr>
              <a:t>荷葉枯時秋恨成</a:t>
            </a:r>
          </a:p>
          <a:p>
            <a:r>
              <a:rPr lang="zh-TW" altLang="en-US" sz="4400" b="1" smtClean="0">
                <a:ea typeface="華康特粗楷體" pitchFamily="65" charset="-120"/>
              </a:rPr>
              <a:t>深知身在情長在</a:t>
            </a:r>
          </a:p>
          <a:p>
            <a:r>
              <a:rPr kumimoji="0" lang="zh-TW" altLang="en-US" sz="4400" b="1" smtClean="0">
                <a:ea typeface="華康特粗楷體" pitchFamily="65" charset="-120"/>
              </a:rPr>
              <a:t>悵望江頭江水聲</a:t>
            </a:r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910F5A2-772D-49B9-B82C-08A39F8F0A82}" type="slidenum">
              <a:rPr lang="en-US" altLang="zh-TW" smtClean="0"/>
              <a:pPr eaLnBrk="1" hangingPunct="1"/>
              <a:t>97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68413"/>
          </a:xfrm>
        </p:spPr>
        <p:txBody>
          <a:bodyPr/>
          <a:lstStyle/>
          <a:p>
            <a:r>
              <a:rPr lang="en-US" altLang="zh-TW" smtClean="0">
                <a:ea typeface="華康隸書體W5" pitchFamily="65" charset="-120"/>
              </a:rPr>
              <a:t>     </a:t>
            </a:r>
            <a:r>
              <a:rPr lang="zh-TW" altLang="en-US" b="1" smtClean="0">
                <a:ea typeface="華康隸書體W5" pitchFamily="65" charset="-120"/>
              </a:rPr>
              <a:t>情詩參較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052513"/>
            <a:ext cx="6048375" cy="5545137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結髮為夫妻 相愛兩不疑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歡娛在今夕 燕婉及良時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征夫懷遠路 起視夜何其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參辰皆已沒 去去從此辭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行役在戰場 相見未有期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握手一長歎 淚為生別滋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努力愛春華 莫忘歡樂時</a:t>
            </a:r>
          </a:p>
          <a:p>
            <a:r>
              <a:rPr lang="zh-TW" altLang="en-US" sz="3600" b="1" smtClean="0">
                <a:latin typeface="華康特粗楷體" pitchFamily="65" charset="-120"/>
                <a:ea typeface="華康特粗楷體" pitchFamily="65" charset="-120"/>
              </a:rPr>
              <a:t>生當復來歸 死當長相思</a:t>
            </a:r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8AC622B-2112-4D48-9684-5AB0EDB6191C}" type="slidenum">
              <a:rPr lang="en-US" altLang="zh-TW" smtClean="0"/>
              <a:pPr eaLnBrk="1" hangingPunct="1"/>
              <a:t>98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0" y="333375"/>
            <a:ext cx="7099300" cy="719138"/>
          </a:xfrm>
        </p:spPr>
        <p:txBody>
          <a:bodyPr/>
          <a:lstStyle/>
          <a:p>
            <a:r>
              <a:rPr lang="en-US" altLang="zh-TW" sz="5400" smtClean="0">
                <a:solidFill>
                  <a:srgbClr val="996600"/>
                </a:solidFill>
                <a:ea typeface="華康隸書體W5" pitchFamily="65" charset="-120"/>
              </a:rPr>
              <a:t/>
            </a:r>
            <a:br>
              <a:rPr lang="en-US" altLang="zh-TW" sz="5400" smtClean="0">
                <a:solidFill>
                  <a:srgbClr val="996600"/>
                </a:solidFill>
                <a:ea typeface="華康隸書體W5" pitchFamily="65" charset="-120"/>
              </a:rPr>
            </a:br>
            <a:r>
              <a:rPr lang="zh-TW" altLang="en-US" sz="5400" u="sng" smtClean="0">
                <a:solidFill>
                  <a:srgbClr val="FF0000"/>
                </a:solidFill>
                <a:ea typeface="華康隸書體W5" pitchFamily="65" charset="-120"/>
              </a:rPr>
              <a:t>愛情的對待</a:t>
            </a:r>
            <a:r>
              <a:rPr lang="zh-TW" altLang="en-US" sz="5400" smtClean="0">
                <a:solidFill>
                  <a:srgbClr val="996600"/>
                </a:solidFill>
                <a:ea typeface="華康隸書體W5" pitchFamily="65" charset="-120"/>
              </a:rPr>
              <a:t/>
            </a:r>
            <a:br>
              <a:rPr lang="zh-TW" altLang="en-US" sz="5400" smtClean="0">
                <a:solidFill>
                  <a:srgbClr val="996600"/>
                </a:solidFill>
                <a:ea typeface="華康隸書體W5" pitchFamily="65" charset="-120"/>
              </a:rPr>
            </a:br>
            <a:endParaRPr lang="zh-TW" altLang="en-US" sz="5400" smtClean="0">
              <a:solidFill>
                <a:srgbClr val="996600"/>
              </a:solidFill>
              <a:ea typeface="華康隸書體W5" pitchFamily="65" charset="-120"/>
            </a:endParaRPr>
          </a:p>
        </p:txBody>
      </p:sp>
      <p:pic>
        <p:nvPicPr>
          <p:cNvPr id="101379" name="Picture 4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492375"/>
            <a:ext cx="210026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127875" cy="4968875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棄置勿復道 努力加餐飯</a:t>
            </a:r>
          </a:p>
          <a:p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但願人長久 千里共嬋娟</a:t>
            </a:r>
          </a:p>
          <a:p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君當作磐石 妾當作蒲葦</a:t>
            </a:r>
          </a:p>
          <a:p>
            <a:pPr>
              <a:buFontTx/>
              <a:buNone/>
            </a:pPr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  蒲葦紉如絲 磐石無轉移</a:t>
            </a:r>
          </a:p>
          <a:p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天長地久有時盡  </a:t>
            </a:r>
          </a:p>
          <a:p>
            <a:pPr>
              <a:buFontTx/>
              <a:buNone/>
            </a:pPr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  此恨綿綿無絕期</a:t>
            </a:r>
          </a:p>
          <a:p>
            <a:r>
              <a:rPr lang="zh-TW" altLang="en-US" sz="3800" b="1" smtClean="0">
                <a:latin typeface="華康特粗楷體" pitchFamily="65" charset="-120"/>
                <a:ea typeface="華康特粗楷體" pitchFamily="65" charset="-120"/>
              </a:rPr>
              <a:t>生當復來歸 死當長相思</a:t>
            </a:r>
          </a:p>
        </p:txBody>
      </p:sp>
      <p:sp>
        <p:nvSpPr>
          <p:cNvPr id="10138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9EB212C-8610-41BB-A310-4A75BAFC177F}" type="slidenum">
              <a:rPr lang="en-US" altLang="zh-TW" smtClean="0"/>
              <a:pPr eaLnBrk="1" hangingPunct="1"/>
              <a:t>99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4375</Words>
  <Application>Microsoft Office PowerPoint</Application>
  <PresentationFormat>如螢幕大小 (4:3)</PresentationFormat>
  <Paragraphs>735</Paragraphs>
  <Slides>103</Slides>
  <Notes>47</Notes>
  <HiddenSlides>16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103</vt:i4>
      </vt:variant>
    </vt:vector>
  </HeadingPairs>
  <TitlesOfParts>
    <vt:vector size="104" baseType="lpstr">
      <vt:lpstr>預設簡報設計</vt:lpstr>
      <vt:lpstr>   文 學 與 想 像</vt:lpstr>
      <vt:lpstr>投影片 2</vt:lpstr>
      <vt:lpstr>The Last Leaf</vt:lpstr>
      <vt:lpstr>投影片 4</vt:lpstr>
      <vt:lpstr>投影片 5</vt:lpstr>
      <vt:lpstr>投影片 6</vt:lpstr>
      <vt:lpstr>投影片 7</vt:lpstr>
      <vt:lpstr>想  像</vt:lpstr>
      <vt:lpstr> 朱光潛 </vt:lpstr>
      <vt:lpstr> 朱光潛 </vt:lpstr>
      <vt:lpstr>投影片 11</vt:lpstr>
      <vt:lpstr>投影片 12</vt:lpstr>
      <vt:lpstr>投影片 13</vt:lpstr>
      <vt:lpstr>投影片 14</vt:lpstr>
      <vt:lpstr>新秩序的組合:神與物遊</vt:lpstr>
      <vt:lpstr>新秩序的組合:神與物遊</vt:lpstr>
      <vt:lpstr> 想像的二大心理作用 </vt:lpstr>
      <vt:lpstr>分類與組合</vt:lpstr>
      <vt:lpstr>投影片 19</vt:lpstr>
      <vt:lpstr>投影片 20</vt:lpstr>
      <vt:lpstr>想像力的練習</vt:lpstr>
      <vt:lpstr>投影片 22</vt:lpstr>
      <vt:lpstr>投影片 23</vt:lpstr>
      <vt:lpstr>投影片 24</vt:lpstr>
      <vt:lpstr> 聯想的法則 </vt:lpstr>
      <vt:lpstr>投影片 26</vt:lpstr>
      <vt:lpstr>投影片 27</vt:lpstr>
      <vt:lpstr>投影片 28</vt:lpstr>
      <vt:lpstr>投影片 29</vt:lpstr>
      <vt:lpstr>主題：水與火之間</vt:lpstr>
      <vt:lpstr>投影片 31</vt:lpstr>
      <vt:lpstr>投影片 32</vt:lpstr>
      <vt:lpstr>投影片 33</vt:lpstr>
      <vt:lpstr>投影片 34</vt:lpstr>
      <vt:lpstr>投影片 35</vt:lpstr>
      <vt:lpstr> 想像的營造(詩)：六W法  </vt:lpstr>
      <vt:lpstr>投影片 37</vt:lpstr>
      <vt:lpstr>投影片 38</vt:lpstr>
      <vt:lpstr>詩的趣味</vt:lpstr>
      <vt:lpstr> 菊的聯想 </vt:lpstr>
      <vt:lpstr>投影片 41</vt:lpstr>
      <vt:lpstr>「棉花糖」的聯想</vt:lpstr>
      <vt:lpstr>「棉花糖」的聯想</vt:lpstr>
      <vt:lpstr>〈棉花糖〉</vt:lpstr>
      <vt:lpstr>月的聯想</vt:lpstr>
      <vt:lpstr>月的聯想</vt:lpstr>
      <vt:lpstr>  </vt:lpstr>
      <vt:lpstr>投影片 48</vt:lpstr>
      <vt:lpstr>投影片 49</vt:lpstr>
      <vt:lpstr>投影片 50</vt:lpstr>
      <vt:lpstr>林煥彰   〈十五．月蝕〉</vt:lpstr>
      <vt:lpstr>投影片 52</vt:lpstr>
      <vt:lpstr>詩原質</vt:lpstr>
      <vt:lpstr>詩的精華／詩眼： 警句與秀句</vt:lpstr>
      <vt:lpstr> 警句 古詩十九首 </vt:lpstr>
      <vt:lpstr> 警句 古詩十九首 </vt:lpstr>
      <vt:lpstr> 秀句   韋應物.滁州西澗 </vt:lpstr>
      <vt:lpstr> 秀句   韋應物.滁州西澗 </vt:lpstr>
      <vt:lpstr>李白 靜夜思</vt:lpstr>
      <vt:lpstr>李白 靜夜思</vt:lpstr>
      <vt:lpstr>李白 靜夜思</vt:lpstr>
      <vt:lpstr>李白 靜夜思</vt:lpstr>
      <vt:lpstr>李白 靜夜思</vt:lpstr>
      <vt:lpstr>李白 靜夜思</vt:lpstr>
      <vt:lpstr>投影片 65</vt:lpstr>
      <vt:lpstr>投影片 66</vt:lpstr>
      <vt:lpstr>想像與現實：買書 ? 選類?</vt:lpstr>
      <vt:lpstr>投影片 68</vt:lpstr>
      <vt:lpstr>該換雙鞋了。    阿瘦說。 La New give you a pair of new.</vt:lpstr>
      <vt:lpstr>投影片 70</vt:lpstr>
      <vt:lpstr>投影片 71</vt:lpstr>
      <vt:lpstr> 杜甫 哀江頭 </vt:lpstr>
      <vt:lpstr>投影片 73</vt:lpstr>
      <vt:lpstr>投影片 74</vt:lpstr>
      <vt:lpstr>投影片 75</vt:lpstr>
      <vt:lpstr>風骨與興寄</vt:lpstr>
      <vt:lpstr> 陰陽-剛柔-興寄說</vt:lpstr>
      <vt:lpstr>投影片 78</vt:lpstr>
      <vt:lpstr>風骨示例</vt:lpstr>
      <vt:lpstr>投影片 80</vt:lpstr>
      <vt:lpstr>投影片 81</vt:lpstr>
      <vt:lpstr>投影片 82</vt:lpstr>
      <vt:lpstr>投影片 83</vt:lpstr>
      <vt:lpstr> 風骨（示例：春江花月夜） </vt:lpstr>
      <vt:lpstr>投影片 85</vt:lpstr>
      <vt:lpstr>投影片 86</vt:lpstr>
      <vt:lpstr>投影片 87</vt:lpstr>
      <vt:lpstr>投影片 88</vt:lpstr>
      <vt:lpstr>投影片 89</vt:lpstr>
      <vt:lpstr>投影片 90</vt:lpstr>
      <vt:lpstr>投影片 91</vt:lpstr>
      <vt:lpstr>投影片 92</vt:lpstr>
      <vt:lpstr>投影片 93</vt:lpstr>
      <vt:lpstr>投影片 94</vt:lpstr>
      <vt:lpstr>投影片 95</vt:lpstr>
      <vt:lpstr>投影片 96</vt:lpstr>
      <vt:lpstr>迴旋反覆法:暮秋獨遊曲江</vt:lpstr>
      <vt:lpstr>     情詩參較</vt:lpstr>
      <vt:lpstr> 愛情的對待 </vt:lpstr>
      <vt:lpstr>朦朧詩:雨巷 戴望舒</vt:lpstr>
      <vt:lpstr>雨巷 戴望舒</vt:lpstr>
      <vt:lpstr>雨巷 戴望舒</vt:lpstr>
      <vt:lpstr>雨巷 戴望舒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唐詩賞析與翻創</dc:title>
  <dc:creator>YJH</dc:creator>
  <cp:lastModifiedBy>cic</cp:lastModifiedBy>
  <cp:revision>110</cp:revision>
  <dcterms:created xsi:type="dcterms:W3CDTF">2008-11-28T12:42:27Z</dcterms:created>
  <dcterms:modified xsi:type="dcterms:W3CDTF">2012-04-17T03:42:10Z</dcterms:modified>
</cp:coreProperties>
</file>